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3_D6634E5A.xml" ContentType="application/vnd.ms-powerpoint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9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1" r:id="rId19"/>
    <p:sldId id="282" r:id="rId20"/>
    <p:sldId id="284" r:id="rId21"/>
    <p:sldId id="283" r:id="rId22"/>
    <p:sldId id="272" r:id="rId23"/>
    <p:sldId id="277" r:id="rId24"/>
    <p:sldId id="273" r:id="rId25"/>
    <p:sldId id="285" r:id="rId26"/>
    <p:sldId id="274" r:id="rId27"/>
    <p:sldId id="27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78" r:id="rId38"/>
    <p:sldId id="300" r:id="rId39"/>
    <p:sldId id="301" r:id="rId40"/>
    <p:sldId id="302" r:id="rId41"/>
    <p:sldId id="303" r:id="rId42"/>
    <p:sldId id="295" r:id="rId43"/>
    <p:sldId id="296" r:id="rId44"/>
    <p:sldId id="297" r:id="rId45"/>
    <p:sldId id="298" r:id="rId46"/>
    <p:sldId id="299" r:id="rId47"/>
    <p:sldId id="279" r:id="rId4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D2DF1C1-8772-BBCE-A5D0-4FDCA007D942}" name="Paulo Miguel Freitas Oliveira" initials="PO" userId="S::a93222@uminho.pt::66d5a8ef-3bda-4b0b-83e7-da1ca623f7d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1A1C"/>
    <a:srgbClr val="009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4785C-735B-3C45-BC77-26EBD5FF8B19}" v="9" dt="2024-02-01T22:43:46.836"/>
    <p1510:client id="{AAF7D7A6-96E3-455E-98EC-3BDC3AAE0C5D}" v="6" dt="2024-02-02T04:41:23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79"/>
  </p:normalViewPr>
  <p:slideViewPr>
    <p:cSldViewPr snapToGrid="0">
      <p:cViewPr varScale="1">
        <p:scale>
          <a:sx n="102" d="100"/>
          <a:sy n="102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modernComment_103_D6634E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C5B551-CB66-40BC-93DF-AEE014D475A4}" authorId="{BD2DF1C1-8772-BBCE-A5D0-4FDCA007D942}" created="2023-11-06T18:27:04.157">
    <pc:sldMkLst xmlns:pc="http://schemas.microsoft.com/office/powerpoint/2013/main/command">
      <pc:docMk/>
      <pc:sldMk cId="3596832346" sldId="259"/>
    </pc:sldMkLst>
    <p188:txBody>
      <a:bodyPr/>
      <a:lstStyle/>
      <a:p>
        <a:r>
          <a:rPr lang="pt-PT"/>
          <a:t>Alcance Global: Permitiria à empresa alcançar uma localização física específica para a realização de leilões
Disponibilidade 24/7: Os usuários podem participar de leilões a qualquer hora e em qualquer  lugar, tornando-os muito mais acessíveis do pondo de vista geográfico
Funcionalidades inovadoras: Serão implementadas novas funcionalidades como leilões em tempo real, um sistema de exclusividade para os utilizadores com maior participação nos leiloes e um calendário com os eventos presenciais exclusivos
Eficiência Operacional: Reduz os custos operacionais associados à gestão de leilões presenciais e permite à empresa focar na melhoria das funções da aplicação e do atendimento ao cliente
Dados Analíticos: Abundância de dados analíticos, como o número de usuários ativos, as preferências dos usuários e a frequência de uso, que podem ser utilizados para aprimorar serviços e estratégias de marketing
Segunraça: Proporcionar um ambiente de leilão seguro, já que os pagamentos poderiam ser processados através de sistemas de pagamento seguros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A85D1-A35F-3B4A-B338-657B5E29469C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EDBA1-1BC7-244C-A734-47F0288855A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530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EDBA1-1BC7-244C-A734-47F0288855A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810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BC000-CCD2-A112-5D58-A9E90BA22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D4DE54-4814-DD3D-F427-74B994A49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A252B66-F414-6109-A6D2-B5DCBBA9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6A5ADBF-4076-1AF8-97AE-D0532FC7F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6219293-19D9-E8F7-4D0E-629CC7E82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515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D4BA7-6E09-60EC-3032-7CA1664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1AFA363-038A-D12F-418D-2EEF3CDBA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9514C5A-53E2-3D34-AE15-B2254F0C2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ED0D7AF-5686-CCC8-2EE8-32E376E9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63BEE46-6519-25E8-6862-06E26693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984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14DBC5-8EF6-7801-B658-C2736C57A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F4FF668-8C07-BCD0-2E2C-3E65870C7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DCB14F3-897F-085C-94D9-2EECEE043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F84589-9FE3-89FF-00E9-B6904945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82B6CFA-31BC-041D-7911-F4FB6E10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708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FB22E-C3F1-0B45-7D10-0BFBED95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1AA066B-DFA0-161C-D1D6-94B2C580C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AFFE66-D7DF-8AE1-1151-DDFC2414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64D867-71F0-3233-7226-98A37261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63A15D1-3995-A1CE-D35A-EB9BC81F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8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AB11A-45D8-B10E-4488-BEED6CE4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1CB1455-4C00-23EB-A1CA-77D097733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AE6763-CF39-3300-A005-416E5453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5C9B5D2-FFAA-8376-096E-BA60656F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1153382-722E-A240-84C6-0BA4B51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260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028E3-B398-FD98-CEB4-B94723E7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4A6632B-A95B-0D0B-20E2-1375DE117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EA7188-96CC-9AF3-415F-F436177E0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FFD11AD-F84E-E4D6-C398-F65F0FA96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44ADC09-DCF7-530F-F384-653CB889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AA7E785-B535-3F51-A0A6-C21DBEA6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600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BD769-E84B-F79C-8209-C95B67B2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0490631-1105-C884-01DA-E09F8BF58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1340D2B-1F92-371D-4B63-872F021FF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C7307B2-A8C5-E81D-DD5C-61AE17494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0E904B0-F126-A254-2C1E-50D0EB9D3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8A3193A-9A49-9191-F06B-11A44B77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FC60C221-9AC2-831F-4DAB-982034D8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AF3AEF8-9F04-05A7-8BF2-171CB00D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99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57EE4-E1B1-A260-09D8-DB52C00B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EE490AE-6232-AF61-00D3-638DA384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198D0B8-A664-E095-9D6C-BC2038C6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632FD03-4DF7-8649-C401-65661D6F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17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57873F3-6007-4B67-448C-841BAF1B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A9F7C67-FFF7-4595-F0FC-72BEE632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4F760B6-4A9B-71CB-ABF2-76CF3F37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699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FA5FB-A834-9751-0A8E-77000792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BFCF89-4DB4-713B-232D-84D68080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3C77AA9-79D9-ABAA-42FB-DBC0E90FD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FCEF3A7-D308-C02A-EBE1-76498480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4C806B0-1D8A-918D-2E2A-1129A776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6449483-3AF6-5F9D-CA0C-02CDBAA5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901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DFA15-2680-CD22-D58F-F38686F5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0CC9BFC-D535-0A78-838C-B5949802E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BA0BFF2-CCB7-44E4-8866-CC4626625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7044A22-7DCC-BF8B-7674-C4E5FFCC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E95CBB6-EC61-89D3-E368-8064F471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CB26E4C-5CC5-ABBB-B6E3-FF999841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61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9642EDA-8528-DDD0-B771-0223AEB5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EBCFF3D-437D-8A81-E6E2-077C117F7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42043F2-1471-AF93-3AD8-18C3D7396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11EE5-4A1C-4A4F-BC57-149103A70FFA}" type="datetimeFigureOut">
              <a:rPr lang="pt-PT" smtClean="0"/>
              <a:t>03/02/24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4DA1D16-77EC-F785-0D5F-D0701980C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E4BB00E-24B4-3EE4-46C7-5D76D3514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4A9EC-8898-EB44-A658-6C85F18176D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922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D6634E5A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1C1D8-617F-2EA0-DCC7-8CDD998A9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0750" y="2716317"/>
            <a:ext cx="6970806" cy="800021"/>
          </a:xfrm>
        </p:spPr>
        <p:txBody>
          <a:bodyPr>
            <a:normAutofit/>
          </a:bodyPr>
          <a:lstStyle/>
          <a:p>
            <a:pPr algn="l"/>
            <a:r>
              <a:rPr lang="pt-PT" sz="4000" b="1">
                <a:solidFill>
                  <a:srgbClr val="A11A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Laboratórios de Informática IV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93ADFA-6EC4-0DA1-6B40-1A197988C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0750" y="3425866"/>
            <a:ext cx="2876523" cy="488839"/>
          </a:xfrm>
        </p:spPr>
        <p:txBody>
          <a:bodyPr/>
          <a:lstStyle/>
          <a:p>
            <a:pPr algn="l"/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Trabalho Prático</a:t>
            </a:r>
          </a:p>
        </p:txBody>
      </p:sp>
      <p:pic>
        <p:nvPicPr>
          <p:cNvPr id="5" name="Imagem 4" descr="Uma imagem com símbolo, texto, captura de ecrã, Tipo de letra&#10;&#10;Descrição gerada automaticamente">
            <a:extLst>
              <a:ext uri="{FF2B5EF4-FFF2-40B4-BE49-F238E27FC236}">
                <a16:creationId xmlns:a16="http://schemas.microsoft.com/office/drawing/2014/main" id="{4DBFF9C7-B4A4-1916-EACD-FAE22E9C3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62"/>
          <a:stretch/>
        </p:blipFill>
        <p:spPr>
          <a:xfrm>
            <a:off x="861809" y="2867818"/>
            <a:ext cx="2249289" cy="11223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44A1DCE-7DD9-7C75-BCB5-7433022BD484}"/>
              </a:ext>
            </a:extLst>
          </p:cNvPr>
          <p:cNvSpPr txBox="1"/>
          <p:nvPr/>
        </p:nvSpPr>
        <p:spPr>
          <a:xfrm>
            <a:off x="3970750" y="4224243"/>
            <a:ext cx="4597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>
                <a:solidFill>
                  <a:srgbClr val="009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Grupo 16</a:t>
            </a:r>
          </a:p>
          <a:p>
            <a:endParaRPr lang="pt-PT" sz="2000" b="1">
              <a:solidFill>
                <a:srgbClr val="009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Diogo Gonçalves(a101919)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Diogo Neto(a98197)</a:t>
            </a:r>
          </a:p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Guilherme Oliveira (a95021)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Paulo Oliveira(a93222)</a:t>
            </a: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F785BD-4C6B-CE22-A7F2-70E14917C5F8}"/>
              </a:ext>
            </a:extLst>
          </p:cNvPr>
          <p:cNvSpPr txBox="1"/>
          <p:nvPr/>
        </p:nvSpPr>
        <p:spPr>
          <a:xfrm>
            <a:off x="3970749" y="1391116"/>
            <a:ext cx="571307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400" b="1">
                <a:effectLst/>
                <a:latin typeface="Calibri"/>
                <a:cs typeface="Calibri"/>
              </a:rPr>
              <a:t>Licenciatura </a:t>
            </a:r>
            <a:r>
              <a:rPr lang="pt-PT" sz="2400" b="1">
                <a:latin typeface="Calibri"/>
                <a:cs typeface="Calibri"/>
              </a:rPr>
              <a:t>em</a:t>
            </a:r>
            <a:r>
              <a:rPr lang="pt-PT" sz="2400" b="1">
                <a:effectLst/>
                <a:latin typeface="Calibri"/>
                <a:cs typeface="Calibri"/>
              </a:rPr>
              <a:t> Engenharia Informática</a:t>
            </a:r>
            <a:endParaRPr lang="pt-PT" sz="2000">
              <a:effectLst/>
              <a:latin typeface="Calibri"/>
              <a:cs typeface="Calibri"/>
            </a:endParaRPr>
          </a:p>
          <a:p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Universidade do Minho </a:t>
            </a:r>
            <a:endParaRPr lang="pt-PT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C6F5B9D-A6A3-F45F-EB1B-FFE7F6FEA36B}"/>
              </a:ext>
            </a:extLst>
          </p:cNvPr>
          <p:cNvSpPr txBox="1"/>
          <p:nvPr/>
        </p:nvSpPr>
        <p:spPr>
          <a:xfrm>
            <a:off x="861809" y="4024188"/>
            <a:ext cx="1392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>
                <a:latin typeface="Calibri" panose="020F0502020204030204" pitchFamily="34" charset="0"/>
                <a:cs typeface="Calibri" panose="020F0502020204030204" pitchFamily="34" charset="0"/>
              </a:rPr>
              <a:t>2023/2024</a:t>
            </a:r>
          </a:p>
        </p:txBody>
      </p:sp>
    </p:spTree>
    <p:extLst>
      <p:ext uri="{BB962C8B-B14F-4D97-AF65-F5344CB8AC3E}">
        <p14:creationId xmlns:p14="http://schemas.microsoft.com/office/powerpoint/2010/main" val="221980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76A97-3CC4-1EB0-BE0A-F9CD00B4D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9610"/>
            <a:ext cx="9144000" cy="2387600"/>
          </a:xfrm>
        </p:spPr>
        <p:txBody>
          <a:bodyPr/>
          <a:lstStyle/>
          <a:p>
            <a:r>
              <a:rPr lang="pt-PT" b="1"/>
              <a:t>Levantamento e análise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640870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2783825" cy="2452687"/>
          </a:xfrm>
        </p:spPr>
        <p:txBody>
          <a:bodyPr anchor="ctr">
            <a:normAutofit/>
          </a:bodyPr>
          <a:lstStyle/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Estratégia e método</a:t>
            </a:r>
          </a:p>
        </p:txBody>
      </p:sp>
      <p:pic>
        <p:nvPicPr>
          <p:cNvPr id="3" name="Imagem 2" descr="Uma imagem com roda, veículo, Veículo terrestre, transporte&#10;&#10;Descrição gerada automaticamente">
            <a:extLst>
              <a:ext uri="{FF2B5EF4-FFF2-40B4-BE49-F238E27FC236}">
                <a16:creationId xmlns:a16="http://schemas.microsoft.com/office/drawing/2014/main" id="{FDE423D8-B427-D8B5-3BDB-025F0F7687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5000" contrast="-25000"/>
                    </a14:imgEffect>
                  </a14:imgLayer>
                </a14:imgProps>
              </a:ext>
            </a:extLst>
          </a:blip>
          <a:srcRect t="33905" b="1198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ffectLst>
            <a:outerShdw blurRad="241300" dist="50800" dir="5400000" sx="104000" sy="104000" algn="ctr" rotWithShape="0">
              <a:schemeClr val="accent1">
                <a:lumMod val="50000"/>
              </a:schemeClr>
            </a:outerShdw>
          </a:effectLst>
        </p:spPr>
      </p:pic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393082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estratégia e método para levantar os requisitos do sistema envolveram 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sessões de brainstorming com </a:t>
            </a:r>
            <a:r>
              <a:rPr lang="pt-PT" sz="1800" b="1" i="0" u="none" strike="noStrike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stakeholders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análise minuciosa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das entrevistas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formação de consenso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sobre cada requisito, 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criação de casos de uso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baseados nos requisitos identificados e 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validação final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dos casos de uso e requisitos com os </a:t>
            </a:r>
            <a:r>
              <a:rPr lang="pt-PT" sz="1800" b="0" i="0" u="none" strike="noStrike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stakeholders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Este processo cuidadoso permitiu definir claramente o que o sistema deve fazer e como ele deve interagir com seus usuários, garantindo que estamos a desenvolver um produto que atenda às expectativas de todos os envolvidos.</a:t>
            </a:r>
            <a:endParaRPr lang="pt-PT" sz="1800" b="0" u="none" strike="noStrike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2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48"/>
            <a:ext cx="10515600" cy="1325563"/>
          </a:xfrm>
        </p:spPr>
        <p:txBody>
          <a:bodyPr/>
          <a:lstStyle/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Alguns Requisitos Funcionais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740"/>
            <a:ext cx="10515600" cy="48807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 sz="1800" b="0" u="none" strike="noStrike">
                <a:effectLst/>
                <a:latin typeface="Calibri"/>
                <a:cs typeface="Calibri"/>
              </a:rPr>
              <a:t>RF01 -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sistema deve permitir que novos usuários se registem fornecendo as informações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/>
                <a:cs typeface="Calibri"/>
              </a:rPr>
              <a:t>necessárias.</a:t>
            </a:r>
          </a:p>
          <a:p>
            <a:r>
              <a:rPr lang="pt-PT" sz="1800">
                <a:latin typeface="Calibri"/>
                <a:cs typeface="Calibri"/>
              </a:rPr>
              <a:t>RF02 – O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sistema deve permitir utilizadores já registados a fazer login.</a:t>
            </a:r>
            <a:endParaRPr lang="pt-PT" sz="1800">
              <a:latin typeface="Calibri"/>
              <a:cs typeface="Calibri"/>
            </a:endParaRPr>
          </a:p>
          <a:p>
            <a:r>
              <a:rPr lang="pt-PT" sz="1800" b="0" u="none" strike="noStrike">
                <a:effectLst/>
                <a:latin typeface="Calibri"/>
                <a:cs typeface="Calibri"/>
              </a:rPr>
              <a:t>RF03 –</a:t>
            </a:r>
            <a:r>
              <a:rPr lang="pt-PT" sz="1800">
                <a:latin typeface="Calibri"/>
                <a:cs typeface="Calibri"/>
              </a:rPr>
              <a:t> </a:t>
            </a:r>
            <a:r>
              <a:rPr lang="pt-PT" sz="1800" b="0" u="none" strike="noStrike">
                <a:effectLst/>
                <a:latin typeface="Calibri"/>
                <a:cs typeface="Calibri"/>
              </a:rPr>
              <a:t>O sistema deve permitir aos Administradores promover utilizadores para administradores. </a:t>
            </a:r>
          </a:p>
          <a:p>
            <a:r>
              <a:rPr lang="pt-PT" sz="1800">
                <a:latin typeface="Calibri"/>
                <a:cs typeface="Calibri"/>
              </a:rPr>
              <a:t>RF06 - O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s clientes devem ser capazes de aceder e modificar as definições da sua conta a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qualquer momento.</a:t>
            </a:r>
          </a:p>
          <a:p>
            <a:r>
              <a:rPr lang="pt-PT" sz="1800">
                <a:latin typeface="Calibri"/>
                <a:cs typeface="Calibri"/>
              </a:rPr>
              <a:t>RF07 - P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ermitir aos clientes a participação em leilões em tempo real, em carros clássicos ou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/>
                <a:cs typeface="Calibri"/>
              </a:rPr>
              <a:t>modernos limitados, acedendo aos mesmos pela homepage.</a:t>
            </a:r>
          </a:p>
          <a:p>
            <a:r>
              <a:rPr lang="pt-PT" sz="1800">
                <a:latin typeface="Calibri"/>
                <a:cs typeface="Calibri"/>
              </a:rPr>
              <a:t>RF08 – O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utilizador deve ser capaz de fazer lances no item disponível</a:t>
            </a:r>
          </a:p>
          <a:p>
            <a:r>
              <a:rPr lang="pt-PT" sz="1800">
                <a:latin typeface="Calibri"/>
                <a:cs typeface="Calibri"/>
              </a:rPr>
              <a:t>RF09 – O cliente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tem a possibilidade de comprar um ticket premium para participar no leilão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exclusivo mensal, será uma opção na homepage.</a:t>
            </a:r>
          </a:p>
          <a:p>
            <a:r>
              <a:rPr lang="pt-PT" sz="1800">
                <a:latin typeface="Calibri"/>
                <a:cs typeface="Calibri"/>
              </a:rPr>
              <a:t>RF12 – Analisar de onde a maioria dos clientes são e alocar os leilões presencias nessas localizações.</a:t>
            </a:r>
            <a:endParaRPr lang="pt-PT" sz="3600">
              <a:cs typeface="Calibri" panose="020F0502020204030204"/>
            </a:endParaRPr>
          </a:p>
          <a:p>
            <a:r>
              <a:rPr lang="pt-PT" sz="1800">
                <a:latin typeface="Calibri"/>
                <a:cs typeface="Calibri"/>
              </a:rPr>
              <a:t>RF23</a:t>
            </a:r>
            <a:r>
              <a:rPr lang="pt-PT" sz="1800" b="0" u="none" strike="noStrike">
                <a:effectLst/>
                <a:latin typeface="Calibri"/>
                <a:cs typeface="Calibri"/>
              </a:rPr>
              <a:t> – O administrador deve ser capaz de criar, editar, iniciar, terminar e remover leilões. </a:t>
            </a:r>
            <a:endParaRPr lang="pt-PT" sz="1800">
              <a:latin typeface="Calibri"/>
              <a:cs typeface="Calibri"/>
            </a:endParaRPr>
          </a:p>
          <a:p>
            <a:r>
              <a:rPr lang="pt-PT" sz="1800">
                <a:latin typeface="Calibri"/>
                <a:cs typeface="Calibri"/>
              </a:rPr>
              <a:t>RF24 – O administrador deve poder ver todos os lances feitos em cada leilão e fazer a moderação dos lances. </a:t>
            </a:r>
          </a:p>
        </p:txBody>
      </p:sp>
    </p:spTree>
    <p:extLst>
      <p:ext uri="{BB962C8B-B14F-4D97-AF65-F5344CB8AC3E}">
        <p14:creationId xmlns:p14="http://schemas.microsoft.com/office/powerpoint/2010/main" val="241862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48"/>
            <a:ext cx="10515600" cy="1325563"/>
          </a:xfrm>
        </p:spPr>
        <p:txBody>
          <a:bodyPr/>
          <a:lstStyle/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Requisitos Não Funcionais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740"/>
            <a:ext cx="10515600" cy="4880712"/>
          </a:xfrm>
        </p:spPr>
        <p:txBody>
          <a:bodyPr>
            <a:noAutofit/>
          </a:bodyPr>
          <a:lstStyle/>
          <a:p>
            <a:r>
              <a:rPr lang="pt-PT" sz="1800" b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RNF01 - 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Permitir pagamentos através de sistemas de pagamento seguros.</a:t>
            </a:r>
          </a:p>
          <a:p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RNF02 - A interface do utilizador deve ser intuitiva e de fácil navegação para garantir uma boa experiência do utilizador.</a:t>
            </a:r>
          </a:p>
          <a:p>
            <a:r>
              <a:rPr lang="pt-PT" sz="1800" b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RNF03 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PT" sz="1800" b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aplicação deve responder rapidamente aos pedidos dos 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utilizadores</a:t>
            </a:r>
            <a:r>
              <a:rPr lang="pt-PT" sz="1800" b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garantindo tempos de carregamento rápidos.</a:t>
            </a:r>
            <a:endParaRPr lang="pt-PT" sz="1800" b="0" i="0" u="none" strike="noStrike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RNF04 - A aplicação tem de cumprir regulamentações legais relacionadas a leilões online.</a:t>
            </a:r>
          </a:p>
          <a:p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RNF05 - Garantir que as consultas às bases de dados sejam otimizadas para um desempenho rápido.</a:t>
            </a:r>
          </a:p>
        </p:txBody>
      </p:sp>
    </p:spTree>
    <p:extLst>
      <p:ext uri="{BB962C8B-B14F-4D97-AF65-F5344CB8AC3E}">
        <p14:creationId xmlns:p14="http://schemas.microsoft.com/office/powerpoint/2010/main" val="225810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48"/>
            <a:ext cx="10515600" cy="1325563"/>
          </a:xfrm>
        </p:spPr>
        <p:txBody>
          <a:bodyPr/>
          <a:lstStyle/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Validação dos Requisitos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740"/>
            <a:ext cx="6512626" cy="4488242"/>
          </a:xfrm>
        </p:spPr>
        <p:txBody>
          <a:bodyPr>
            <a:noAutofit/>
          </a:bodyPr>
          <a:lstStyle/>
          <a:p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Os requisitos foram validados por meio de revisões com os </a:t>
            </a:r>
            <a:r>
              <a:rPr lang="pt-PT" sz="1800" err="1">
                <a:latin typeface="Calibri" panose="020F0502020204030204" pitchFamily="34" charset="0"/>
                <a:cs typeface="Calibri" panose="020F0502020204030204" pitchFamily="34" charset="0"/>
              </a:rPr>
              <a:t>stakeholders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 e com a equipa de desenvolvimento, que confirmaram que estes são precisos e refletem as suas necessidades e expectativas.</a:t>
            </a:r>
          </a:p>
          <a:p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Também foram realizadas sessões para resolução de problemas, para garantir que todos os requisitos fossem tecnicamente viáveis e para discutir quaisquer potenciais desafios futuros. A partir dessa revisão, todos os requisitos foram considerados válidos.</a:t>
            </a:r>
          </a:p>
          <a:p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Em caso de alterações ou necessidade de novas funcionalidades após o início do desenvolvimento, será utilizada uma abordagem ágil para incorporar essas mudanças no ciclo de vida de desenvolvimento.</a:t>
            </a:r>
          </a:p>
        </p:txBody>
      </p:sp>
      <p:pic>
        <p:nvPicPr>
          <p:cNvPr id="5" name="Imagem 4" descr="Uma imagem com captura de ecrã, Gráficos, design gráfico, design&#10;&#10;Descrição gerada automaticamente">
            <a:extLst>
              <a:ext uri="{FF2B5EF4-FFF2-40B4-BE49-F238E27FC236}">
                <a16:creationId xmlns:a16="http://schemas.microsoft.com/office/drawing/2014/main" id="{0176B41B-5E8E-243A-27D3-B31F0098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80" y="2082800"/>
            <a:ext cx="4298184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76A97-3CC4-1EB0-BE0A-F9CD00B4D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9610"/>
            <a:ext cx="9144000" cy="2387600"/>
          </a:xfrm>
        </p:spPr>
        <p:txBody>
          <a:bodyPr/>
          <a:lstStyle/>
          <a:p>
            <a:r>
              <a:rPr lang="pt-PT" b="1"/>
              <a:t>Especificação e Modelação do Software</a:t>
            </a:r>
          </a:p>
        </p:txBody>
      </p:sp>
    </p:spTree>
    <p:extLst>
      <p:ext uri="{BB962C8B-B14F-4D97-AF65-F5344CB8AC3E}">
        <p14:creationId xmlns:p14="http://schemas.microsoft.com/office/powerpoint/2010/main" val="3249599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48"/>
            <a:ext cx="10515600" cy="1325563"/>
          </a:xfrm>
        </p:spPr>
        <p:txBody>
          <a:bodyPr/>
          <a:lstStyle/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Apresentação geral da especificação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740"/>
            <a:ext cx="10515600" cy="48807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 sz="1800">
                <a:latin typeface="Calibri"/>
                <a:cs typeface="Calibri"/>
              </a:rPr>
              <a:t>Com base nos requisitos previamente estabelecidos, delineamos a estrutura e o comportamento essenciais da aplicação. Para alcançar esse objetivo, adotamos a notação </a:t>
            </a:r>
            <a:r>
              <a:rPr lang="pt-PT" sz="1800" b="1">
                <a:latin typeface="Calibri"/>
                <a:cs typeface="Calibri"/>
              </a:rPr>
              <a:t>UML</a:t>
            </a:r>
            <a:r>
              <a:rPr lang="pt-PT" sz="1800">
                <a:latin typeface="Calibri"/>
                <a:cs typeface="Calibri"/>
              </a:rPr>
              <a:t> como suporte na criação de diagramas que detalham a especificação do software em dois níveis fundamentais: </a:t>
            </a:r>
            <a:r>
              <a:rPr lang="pt-PT" sz="1800" b="1">
                <a:latin typeface="Calibri"/>
                <a:cs typeface="Calibri"/>
              </a:rPr>
              <a:t>estrutural</a:t>
            </a:r>
            <a:r>
              <a:rPr lang="pt-PT" sz="1800">
                <a:latin typeface="Calibri"/>
                <a:cs typeface="Calibri"/>
              </a:rPr>
              <a:t> e </a:t>
            </a:r>
            <a:r>
              <a:rPr lang="pt-PT" sz="1800" b="1">
                <a:latin typeface="Calibri"/>
                <a:cs typeface="Calibri"/>
              </a:rPr>
              <a:t>comportamental</a:t>
            </a:r>
            <a:r>
              <a:rPr lang="pt-PT" sz="1800">
                <a:latin typeface="Calibri"/>
                <a:cs typeface="Calibri"/>
              </a:rPr>
              <a:t>.</a:t>
            </a:r>
          </a:p>
          <a:p>
            <a:r>
              <a:rPr lang="pt-PT" sz="1800">
                <a:latin typeface="Calibri"/>
                <a:cs typeface="Calibri"/>
              </a:rPr>
              <a:t>No âmbito da estrutura, desenvolvemos o </a:t>
            </a:r>
            <a:r>
              <a:rPr lang="pt-PT" sz="1800" b="1">
                <a:latin typeface="Calibri"/>
                <a:cs typeface="Calibri"/>
              </a:rPr>
              <a:t>modelo de domínio</a:t>
            </a:r>
            <a:r>
              <a:rPr lang="pt-PT" sz="1800">
                <a:latin typeface="Calibri"/>
                <a:cs typeface="Calibri"/>
              </a:rPr>
              <a:t> para visualizar as entidades que compõem o sistema, bem como as interações existentes entre elas.</a:t>
            </a:r>
          </a:p>
          <a:p>
            <a:r>
              <a:rPr lang="pt-PT" sz="1800">
                <a:latin typeface="Calibri"/>
                <a:ea typeface="Calibri"/>
                <a:cs typeface="Calibri"/>
              </a:rPr>
              <a:t>Em termos comportamentais, inicialmente, definimos um conjunto de </a:t>
            </a:r>
            <a:r>
              <a:rPr lang="pt-PT" sz="1800" b="1" i="1">
                <a:latin typeface="Calibri"/>
                <a:ea typeface="Calibri"/>
                <a:cs typeface="Calibri"/>
              </a:rPr>
              <a:t>use cases</a:t>
            </a:r>
            <a:r>
              <a:rPr lang="pt-PT" sz="1800" b="1">
                <a:latin typeface="Calibri"/>
                <a:ea typeface="Calibri"/>
                <a:cs typeface="Calibri"/>
              </a:rPr>
              <a:t> </a:t>
            </a:r>
            <a:r>
              <a:rPr lang="pt-PT" sz="1800">
                <a:latin typeface="Calibri"/>
                <a:ea typeface="Calibri"/>
                <a:cs typeface="Calibri"/>
              </a:rPr>
              <a:t>que descrevem as principais funcionalidades do programa. De seguida, elaboramos um </a:t>
            </a:r>
            <a:r>
              <a:rPr lang="pt-PT" sz="1800" b="1">
                <a:latin typeface="Calibri"/>
                <a:ea typeface="Calibri"/>
                <a:cs typeface="Calibri"/>
              </a:rPr>
              <a:t>diagrama de </a:t>
            </a:r>
            <a:r>
              <a:rPr lang="pt-PT" sz="1800" b="1" i="1">
                <a:latin typeface="Calibri"/>
                <a:ea typeface="Calibri"/>
                <a:cs typeface="Calibri"/>
              </a:rPr>
              <a:t>use cases</a:t>
            </a:r>
            <a:r>
              <a:rPr lang="pt-PT" sz="1800" b="1">
                <a:latin typeface="Calibri"/>
                <a:ea typeface="Calibri"/>
                <a:cs typeface="Calibri"/>
              </a:rPr>
              <a:t> </a:t>
            </a:r>
            <a:r>
              <a:rPr lang="pt-PT" sz="1800">
                <a:latin typeface="Calibri"/>
                <a:ea typeface="Calibri"/>
                <a:cs typeface="Calibri"/>
              </a:rPr>
              <a:t>que identifica os atores envolvidos em cada </a:t>
            </a:r>
            <a:r>
              <a:rPr lang="pt-PT" sz="1800" i="1">
                <a:latin typeface="Calibri"/>
                <a:ea typeface="Calibri"/>
                <a:cs typeface="Calibri"/>
              </a:rPr>
              <a:t>use case</a:t>
            </a:r>
            <a:r>
              <a:rPr lang="pt-PT" sz="1800">
                <a:latin typeface="Calibri"/>
                <a:ea typeface="Calibri"/>
                <a:cs typeface="Calibri"/>
              </a:rPr>
              <a:t>. Por fim, construímos um </a:t>
            </a:r>
            <a:r>
              <a:rPr lang="pt-PT" sz="1800" b="1">
                <a:latin typeface="Calibri"/>
                <a:ea typeface="Calibri"/>
                <a:cs typeface="Calibri"/>
              </a:rPr>
              <a:t>diagrama de atividades </a:t>
            </a:r>
            <a:r>
              <a:rPr lang="pt-PT" sz="1800">
                <a:latin typeface="Calibri"/>
                <a:ea typeface="Calibri"/>
                <a:cs typeface="Calibri"/>
              </a:rPr>
              <a:t>para demonstrar o funcionamento da aplicação para o cliente e para o administrador.</a:t>
            </a:r>
          </a:p>
        </p:txBody>
      </p:sp>
    </p:spTree>
    <p:extLst>
      <p:ext uri="{BB962C8B-B14F-4D97-AF65-F5344CB8AC3E}">
        <p14:creationId xmlns:p14="http://schemas.microsoft.com/office/powerpoint/2010/main" val="377890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e Conteúdo 5" descr="Uma imagem com diagrama, file, Esquema, mapa&#10;&#10;Descrição gerada automaticamente">
            <a:extLst>
              <a:ext uri="{FF2B5EF4-FFF2-40B4-BE49-F238E27FC236}">
                <a16:creationId xmlns:a16="http://schemas.microsoft.com/office/drawing/2014/main" id="{1E3A80C6-AE9B-653E-4F6A-1E6D629E2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999934" cy="6776721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BB839CC-8290-6FFF-0662-66A24137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0707" y="5464366"/>
            <a:ext cx="9608111" cy="1393634"/>
          </a:xfrm>
        </p:spPr>
        <p:txBody>
          <a:bodyPr>
            <a:normAutofit/>
          </a:bodyPr>
          <a:lstStyle/>
          <a:p>
            <a:r>
              <a:rPr lang="pt-PT"/>
              <a:t>Modelo de </a:t>
            </a:r>
            <a:br>
              <a:rPr lang="pt-PT"/>
            </a:br>
            <a:r>
              <a:rPr lang="pt-PT"/>
              <a:t>Domínio</a:t>
            </a:r>
          </a:p>
        </p:txBody>
      </p:sp>
    </p:spTree>
    <p:extLst>
      <p:ext uri="{BB962C8B-B14F-4D97-AF65-F5344CB8AC3E}">
        <p14:creationId xmlns:p14="http://schemas.microsoft.com/office/powerpoint/2010/main" val="38056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5117D-4181-4759-0464-DCF3D1C7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58" y="270706"/>
            <a:ext cx="10515600" cy="1325563"/>
          </a:xfrm>
        </p:spPr>
        <p:txBody>
          <a:bodyPr/>
          <a:lstStyle/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Leilão</a:t>
            </a:r>
          </a:p>
        </p:txBody>
      </p:sp>
      <p:pic>
        <p:nvPicPr>
          <p:cNvPr id="9" name="Marcador de Posição de Conteúdo 8" descr="Uma imagem com texto, diagrama, file, Paralelo&#10;&#10;Descrição gerada automaticamente">
            <a:extLst>
              <a:ext uri="{FF2B5EF4-FFF2-40B4-BE49-F238E27FC236}">
                <a16:creationId xmlns:a16="http://schemas.microsoft.com/office/drawing/2014/main" id="{B180662A-FEC8-87D0-6EAC-5FA41BE74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9084" y="201812"/>
            <a:ext cx="8351804" cy="6385482"/>
          </a:xfrm>
        </p:spPr>
      </p:pic>
    </p:spTree>
    <p:extLst>
      <p:ext uri="{BB962C8B-B14F-4D97-AF65-F5344CB8AC3E}">
        <p14:creationId xmlns:p14="http://schemas.microsoft.com/office/powerpoint/2010/main" val="1615461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FDB68-668D-C6A1-4625-697A7F88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Utilizador</a:t>
            </a:r>
          </a:p>
        </p:txBody>
      </p:sp>
      <p:pic>
        <p:nvPicPr>
          <p:cNvPr id="5" name="Marcador de Posição de Conteúdo 4" descr="Uma imagem com diagrama, file, captura de ecrã, texto&#10;&#10;Descrição gerada automaticamente">
            <a:extLst>
              <a:ext uri="{FF2B5EF4-FFF2-40B4-BE49-F238E27FC236}">
                <a16:creationId xmlns:a16="http://schemas.microsoft.com/office/drawing/2014/main" id="{57C0EC7B-7E41-FCFA-E5CA-639224EC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41" y="2019972"/>
            <a:ext cx="11342318" cy="4144309"/>
          </a:xfrm>
        </p:spPr>
      </p:pic>
    </p:spTree>
    <p:extLst>
      <p:ext uri="{BB962C8B-B14F-4D97-AF65-F5344CB8AC3E}">
        <p14:creationId xmlns:p14="http://schemas.microsoft.com/office/powerpoint/2010/main" val="230740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Resumo</a:t>
            </a: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Este trabalho foi realizado no âmbito da unidade curricular Laboratórios de Informática IV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 o objetivo de desenvolver um software com base no tema ”Leilões On-Line”, mais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concretamente leilões de carros clássicos e raros. O projeto foi dividido em 2 fases.</a:t>
            </a: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primeira fase do projeto passou por apresentar, planear, contextualizar e fundamentar o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de estudo. Para tal, fez-se um estudo da viabilidade do projeto, da utilidade da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aplicação para os utilizadores e do motivo para a sua criação.</a:t>
            </a: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segunda fase do projeto tem como objetivo dar forma às ideias apresentadas na fase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anterior.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 uma melhor organização no desenvolvimento e implementação da aplicação no futuro,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planeamos e estruturamos todas as etapas concluídas e futuras num diagrama de </a:t>
            </a:r>
            <a:r>
              <a:rPr lang="pt-PT" sz="1800" b="0" i="0" u="none" strike="noStrike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Gantt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Área de Aplicação: 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Serviço de leilões online e presenciais.</a:t>
            </a:r>
          </a:p>
          <a:p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Palavras-Chave: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Leilões, Carros Clássicos, Super Carros, Aplicação, Engenharia de software .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15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7A950-A831-1D92-647C-2E30509E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Lance e Bilhete Premium</a:t>
            </a:r>
          </a:p>
        </p:txBody>
      </p:sp>
      <p:pic>
        <p:nvPicPr>
          <p:cNvPr id="5" name="Marcador de Posição de Conteúdo 4" descr="Uma imagem com diagrama, captura de ecrã, file, texto&#10;&#10;Descrição gerada automaticamente">
            <a:extLst>
              <a:ext uri="{FF2B5EF4-FFF2-40B4-BE49-F238E27FC236}">
                <a16:creationId xmlns:a16="http://schemas.microsoft.com/office/drawing/2014/main" id="{F072CEAF-129D-D523-4CC0-52A2AA4C1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266" y="1690688"/>
            <a:ext cx="8923468" cy="4744123"/>
          </a:xfrm>
        </p:spPr>
      </p:pic>
    </p:spTree>
    <p:extLst>
      <p:ext uri="{BB962C8B-B14F-4D97-AF65-F5344CB8AC3E}">
        <p14:creationId xmlns:p14="http://schemas.microsoft.com/office/powerpoint/2010/main" val="117757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5660E-614B-BD32-3A22-4C30B174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Carro</a:t>
            </a:r>
          </a:p>
        </p:txBody>
      </p:sp>
      <p:pic>
        <p:nvPicPr>
          <p:cNvPr id="5" name="Marcador de Posição de Conteúdo 4" descr="Uma imagem com diagrama, captura de ecrã, file, texto&#10;&#10;Descrição gerada automaticamente">
            <a:extLst>
              <a:ext uri="{FF2B5EF4-FFF2-40B4-BE49-F238E27FC236}">
                <a16:creationId xmlns:a16="http://schemas.microsoft.com/office/drawing/2014/main" id="{A1619C6C-1DC4-8AD6-4FBE-035DBD295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59" y="1869124"/>
            <a:ext cx="11136682" cy="3822219"/>
          </a:xfrm>
        </p:spPr>
      </p:pic>
    </p:spTree>
    <p:extLst>
      <p:ext uri="{BB962C8B-B14F-4D97-AF65-F5344CB8AC3E}">
        <p14:creationId xmlns:p14="http://schemas.microsoft.com/office/powerpoint/2010/main" val="2780207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BB839CC-8290-6FFF-0662-66A24137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94" y="936433"/>
            <a:ext cx="2819400" cy="1886639"/>
          </a:xfrm>
        </p:spPr>
        <p:txBody>
          <a:bodyPr>
            <a:normAutofit/>
          </a:bodyPr>
          <a:lstStyle/>
          <a:p>
            <a:r>
              <a:rPr lang="pt-PT" sz="6000"/>
              <a:t>Use </a:t>
            </a:r>
            <a:br>
              <a:rPr lang="pt-PT" sz="6000"/>
            </a:br>
            <a:r>
              <a:rPr lang="pt-PT" sz="6000"/>
              <a:t>Cases</a:t>
            </a:r>
          </a:p>
        </p:txBody>
      </p:sp>
      <p:pic>
        <p:nvPicPr>
          <p:cNvPr id="4" name="Marcador de Posição de Conteúdo 3" descr="Uma imagem com captura de ecrã, texto, diagrama, file&#10;&#10;Descrição gerada automaticamente">
            <a:extLst>
              <a:ext uri="{FF2B5EF4-FFF2-40B4-BE49-F238E27FC236}">
                <a16:creationId xmlns:a16="http://schemas.microsoft.com/office/drawing/2014/main" id="{9B013564-A8FB-E6C9-A193-63D73AB0F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661" y="0"/>
            <a:ext cx="7552566" cy="6860248"/>
          </a:xfrm>
        </p:spPr>
      </p:pic>
    </p:spTree>
    <p:extLst>
      <p:ext uri="{BB962C8B-B14F-4D97-AF65-F5344CB8AC3E}">
        <p14:creationId xmlns:p14="http://schemas.microsoft.com/office/powerpoint/2010/main" val="371491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3898"/>
            <a:ext cx="3965154" cy="2018960"/>
          </a:xfrm>
        </p:spPr>
        <p:txBody>
          <a:bodyPr>
            <a:normAutofit/>
          </a:bodyPr>
          <a:lstStyle/>
          <a:p>
            <a:r>
              <a:rPr lang="pt-PT" b="1"/>
              <a:t>Exemplo de especificação de um </a:t>
            </a:r>
            <a:r>
              <a:rPr lang="pt-PT" b="1" i="1"/>
              <a:t>use case</a:t>
            </a: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191000" cy="1325563"/>
          </a:xfrm>
        </p:spPr>
        <p:txBody>
          <a:bodyPr>
            <a:noAutofit/>
          </a:bodyPr>
          <a:lstStyle/>
          <a:p>
            <a:r>
              <a:rPr lang="pt-PT" sz="1800" b="0" i="1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Case: Gerir Leilões</a:t>
            </a:r>
          </a:p>
        </p:txBody>
      </p:sp>
      <p:pic>
        <p:nvPicPr>
          <p:cNvPr id="4" name="Imagem 3" descr="Uma imagem com texto, captura de ecrã, Paralelo, número&#10;&#10;Descrição gerada automaticamente">
            <a:extLst>
              <a:ext uri="{FF2B5EF4-FFF2-40B4-BE49-F238E27FC236}">
                <a16:creationId xmlns:a16="http://schemas.microsoft.com/office/drawing/2014/main" id="{3B46E200-E9D3-F5F6-7449-770CD576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54" y="0"/>
            <a:ext cx="5444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44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ção de Conteúdo 6" descr="Uma imagem com diagrama, texto, Esquema, captura de ecrã&#10;&#10;Descrição gerada automaticamente">
            <a:extLst>
              <a:ext uri="{FF2B5EF4-FFF2-40B4-BE49-F238E27FC236}">
                <a16:creationId xmlns:a16="http://schemas.microsoft.com/office/drawing/2014/main" id="{7528EA91-6E20-9587-C682-01FA57C6F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81617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BB839CC-8290-6FFF-0662-66A24137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592" y="4601014"/>
            <a:ext cx="3193750" cy="2025927"/>
          </a:xfrm>
        </p:spPr>
        <p:txBody>
          <a:bodyPr>
            <a:normAutofit/>
          </a:bodyPr>
          <a:lstStyle/>
          <a:p>
            <a:r>
              <a:rPr lang="pt-PT" sz="4000"/>
              <a:t>Diagrama de atividades dos clientes</a:t>
            </a:r>
          </a:p>
        </p:txBody>
      </p:sp>
    </p:spTree>
    <p:extLst>
      <p:ext uri="{BB962C8B-B14F-4D97-AF65-F5344CB8AC3E}">
        <p14:creationId xmlns:p14="http://schemas.microsoft.com/office/powerpoint/2010/main" val="314713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diagrama, texto, captura de ecrã, file&#10;&#10;Descrição gerada automaticamente">
            <a:extLst>
              <a:ext uri="{FF2B5EF4-FFF2-40B4-BE49-F238E27FC236}">
                <a16:creationId xmlns:a16="http://schemas.microsoft.com/office/drawing/2014/main" id="{D7FEA0EE-941D-258D-0278-CEFA68390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52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1D1C42-2628-B448-7E0D-67677597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0" y="4553667"/>
            <a:ext cx="3588775" cy="2142101"/>
          </a:xfrm>
        </p:spPr>
        <p:txBody>
          <a:bodyPr>
            <a:normAutofit/>
          </a:bodyPr>
          <a:lstStyle/>
          <a:p>
            <a:r>
              <a:rPr lang="pt-PT" sz="4000"/>
              <a:t>Diagrama de atividades dos funcionários</a:t>
            </a:r>
          </a:p>
        </p:txBody>
      </p:sp>
    </p:spTree>
    <p:extLst>
      <p:ext uri="{BB962C8B-B14F-4D97-AF65-F5344CB8AC3E}">
        <p14:creationId xmlns:p14="http://schemas.microsoft.com/office/powerpoint/2010/main" val="268906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76A97-3CC4-1EB0-BE0A-F9CD00B4D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9610"/>
            <a:ext cx="9144000" cy="2387600"/>
          </a:xfrm>
        </p:spPr>
        <p:txBody>
          <a:bodyPr/>
          <a:lstStyle/>
          <a:p>
            <a:r>
              <a:rPr lang="pt-PT" b="1"/>
              <a:t>Conceção do Sistema de Dados</a:t>
            </a:r>
          </a:p>
        </p:txBody>
      </p:sp>
    </p:spTree>
    <p:extLst>
      <p:ext uri="{BB962C8B-B14F-4D97-AF65-F5344CB8AC3E}">
        <p14:creationId xmlns:p14="http://schemas.microsoft.com/office/powerpoint/2010/main" val="823192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BB839CC-8290-6FFF-0662-66A24137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04" y="1164973"/>
            <a:ext cx="3027582" cy="2391846"/>
          </a:xfrm>
        </p:spPr>
        <p:txBody>
          <a:bodyPr/>
          <a:lstStyle/>
          <a:p>
            <a:r>
              <a:rPr lang="pt-PT" b="1"/>
              <a:t>Modelo</a:t>
            </a:r>
            <a:br>
              <a:rPr lang="pt-PT" b="1"/>
            </a:br>
            <a:r>
              <a:rPr lang="pt-PT" b="1"/>
              <a:t>Lógico</a:t>
            </a:r>
          </a:p>
        </p:txBody>
      </p:sp>
      <p:pic>
        <p:nvPicPr>
          <p:cNvPr id="3" name="Imagem 2" descr="Uma imagem com texto, Tipo de letra, número, file&#10;&#10;Descrição gerada automaticamente">
            <a:extLst>
              <a:ext uri="{FF2B5EF4-FFF2-40B4-BE49-F238E27FC236}">
                <a16:creationId xmlns:a16="http://schemas.microsoft.com/office/drawing/2014/main" id="{013BE45E-FE0A-7E3A-7998-DBBB1ABC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19" y="323715"/>
            <a:ext cx="8977477" cy="621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14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BAF2B-73C5-3237-0BE0-3456BAB6D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2026"/>
            <a:ext cx="9144000" cy="953576"/>
          </a:xfrm>
        </p:spPr>
        <p:txBody>
          <a:bodyPr/>
          <a:lstStyle/>
          <a:p>
            <a:r>
              <a:rPr lang="pt-PT" b="1"/>
              <a:t>Dicionários de Dados</a:t>
            </a:r>
          </a:p>
        </p:txBody>
      </p:sp>
    </p:spTree>
    <p:extLst>
      <p:ext uri="{BB962C8B-B14F-4D97-AF65-F5344CB8AC3E}">
        <p14:creationId xmlns:p14="http://schemas.microsoft.com/office/powerpoint/2010/main" val="4263437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EAE1F-FD2B-2D69-88B3-CE349D1F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Utilizador</a:t>
            </a:r>
          </a:p>
        </p:txBody>
      </p:sp>
      <p:pic>
        <p:nvPicPr>
          <p:cNvPr id="5" name="Marcador de Posição de Conteúdo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28541491-EF06-947E-8E81-C5F3617C2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8798"/>
            <a:ext cx="10515600" cy="3364992"/>
          </a:xfrm>
        </p:spPr>
      </p:pic>
    </p:spTree>
    <p:extLst>
      <p:ext uri="{BB962C8B-B14F-4D97-AF65-F5344CB8AC3E}">
        <p14:creationId xmlns:p14="http://schemas.microsoft.com/office/powerpoint/2010/main" val="3493953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Diagrama de Gantt</a:t>
            </a:r>
          </a:p>
        </p:txBody>
      </p:sp>
      <p:pic>
        <p:nvPicPr>
          <p:cNvPr id="3" name="Content Placeholder 2" descr="A graph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2291B38-CE4E-3004-532A-36F475D5C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7" y="1199264"/>
            <a:ext cx="10415945" cy="51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98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40DE8-C8F6-E0BA-B784-A6E30051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Lance</a:t>
            </a:r>
          </a:p>
        </p:txBody>
      </p:sp>
      <p:pic>
        <p:nvPicPr>
          <p:cNvPr id="7" name="Imagem 6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EB93E2F9-D957-D41F-21BD-D814A0C7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69" y="2638253"/>
            <a:ext cx="10522731" cy="22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63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90E2D-014C-2ED9-50F0-FC66EC9B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Leilão</a:t>
            </a:r>
          </a:p>
        </p:txBody>
      </p:sp>
      <p:pic>
        <p:nvPicPr>
          <p:cNvPr id="5" name="Marcador de Posição de Conteúdo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59E3B10D-5E62-C21F-D931-63F5E36B0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0620"/>
            <a:ext cx="10515600" cy="4061348"/>
          </a:xfrm>
        </p:spPr>
      </p:pic>
    </p:spTree>
    <p:extLst>
      <p:ext uri="{BB962C8B-B14F-4D97-AF65-F5344CB8AC3E}">
        <p14:creationId xmlns:p14="http://schemas.microsoft.com/office/powerpoint/2010/main" val="2951745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49919-0A55-3212-630F-CAF57037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Carro</a:t>
            </a:r>
          </a:p>
        </p:txBody>
      </p:sp>
      <p:pic>
        <p:nvPicPr>
          <p:cNvPr id="5" name="Marcador de Posição de Conteúdo 4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1A7EA3EB-7FD8-77B6-CE04-41B0B037A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2800"/>
            <a:ext cx="10515600" cy="2272400"/>
          </a:xfrm>
        </p:spPr>
      </p:pic>
    </p:spTree>
    <p:extLst>
      <p:ext uri="{BB962C8B-B14F-4D97-AF65-F5344CB8AC3E}">
        <p14:creationId xmlns:p14="http://schemas.microsoft.com/office/powerpoint/2010/main" val="2336505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06BC0-8EFC-CB6D-052D-D5F468AFB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392" y="1122363"/>
            <a:ext cx="9436608" cy="2387600"/>
          </a:xfrm>
        </p:spPr>
        <p:txBody>
          <a:bodyPr>
            <a:normAutofit fontScale="90000"/>
          </a:bodyPr>
          <a:lstStyle/>
          <a:p>
            <a:r>
              <a:rPr lang="pt-PT"/>
              <a:t>Esboço das Interfaces do Sistema </a:t>
            </a:r>
            <a:br>
              <a:rPr lang="pt-PT"/>
            </a:b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D3FF07-44B5-A0A2-8158-77B6C100DF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sz="3200"/>
              <a:t>Estrutura geral das interfaces do sistema </a:t>
            </a:r>
          </a:p>
          <a:p>
            <a:endParaRPr lang="pt-PT" sz="3200"/>
          </a:p>
        </p:txBody>
      </p:sp>
    </p:spTree>
    <p:extLst>
      <p:ext uri="{BB962C8B-B14F-4D97-AF65-F5344CB8AC3E}">
        <p14:creationId xmlns:p14="http://schemas.microsoft.com/office/powerpoint/2010/main" val="3994799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45E81-A550-8215-AA68-E0D167AA6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878"/>
            <a:ext cx="10515600" cy="1325563"/>
          </a:xfrm>
        </p:spPr>
        <p:txBody>
          <a:bodyPr/>
          <a:lstStyle/>
          <a:p>
            <a:r>
              <a:rPr lang="pt-PT"/>
              <a:t>O sistema para os clientes </a:t>
            </a:r>
            <a:br>
              <a:rPr lang="pt-PT"/>
            </a:b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6105796-1832-6DC3-1E0F-073B85ADA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111054"/>
            <a:ext cx="5538216" cy="4930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sistema </a:t>
            </a:r>
            <a:r>
              <a:rPr lang="pt-PT" sz="180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sera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́ estruturado em quatro </a:t>
            </a:r>
            <a:r>
              <a:rPr lang="pt-PT" sz="180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páginas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principais: 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2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pt-PT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primeiro ponto de contacto do utilizador com o sistema, </a:t>
            </a:r>
          </a:p>
          <a:p>
            <a:pPr lvl="1"/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necessidade de inserir as suas credenciais para ter acesso, </a:t>
            </a:r>
          </a:p>
          <a:p>
            <a:pPr lvl="1"/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ecursos como </a:t>
            </a:r>
            <a:r>
              <a:rPr lang="pt-PT" sz="180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reposição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password e registo de novos utilizadores;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sz="2000" b="1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2000" b="1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Página</a:t>
            </a:r>
            <a:r>
              <a:rPr lang="pt-PT" sz="2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pt-PT" sz="2000" b="1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Leilão</a:t>
            </a:r>
            <a:r>
              <a:rPr lang="pt-PT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ocal onde </a:t>
            </a:r>
            <a:r>
              <a:rPr lang="pt-PT" sz="180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ocorrerão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os </a:t>
            </a:r>
            <a:r>
              <a:rPr lang="pt-PT" sz="180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leilões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possibilidade de 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dar lances em itens, </a:t>
            </a:r>
          </a:p>
          <a:p>
            <a:pPr lvl="1"/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visualização do </a:t>
            </a:r>
            <a:r>
              <a:rPr lang="pt-PT" sz="180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histórico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lances</a:t>
            </a:r>
          </a:p>
          <a:p>
            <a:pPr lvl="1"/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acompanhamento do estado do </a:t>
            </a:r>
            <a:r>
              <a:rPr lang="pt-PT" sz="180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leilão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em tempo real. 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C83BA586-2ADD-49B8-30F9-7C8015DA0377}"/>
              </a:ext>
            </a:extLst>
          </p:cNvPr>
          <p:cNvSpPr txBox="1">
            <a:spLocks/>
          </p:cNvSpPr>
          <p:nvPr/>
        </p:nvSpPr>
        <p:spPr>
          <a:xfrm>
            <a:off x="5867400" y="1091975"/>
            <a:ext cx="5538216" cy="4930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pt-PT" sz="2000" b="1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  <a:r>
              <a:rPr lang="pt-PT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isão geral do sistema após login bem-sucedido,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apresentando </a:t>
            </a:r>
            <a:r>
              <a:rPr lang="pt-PT" sz="180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informações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relevantes e atualizadas,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links </a:t>
            </a:r>
            <a:r>
              <a:rPr lang="pt-PT" sz="180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rápidos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outras partes do sistema. 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PT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2000" b="1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Calendário</a:t>
            </a:r>
            <a:r>
              <a:rPr lang="pt-PT" sz="20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xibição todos os eventos programados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detalhes do evento e opções de registo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isualização de eventos passados. 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114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CBDAB-7814-7226-4F31-428ABDF0C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B9E6F-444C-E41E-DF92-8D013D66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pt-PT"/>
              <a:t>O sistema para os administradores </a:t>
            </a:r>
            <a:br>
              <a:rPr lang="pt-PT"/>
            </a:b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1A816D-CC39-B63B-301C-CBD84CD1F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096"/>
            <a:ext cx="5257800" cy="5172583"/>
          </a:xfrm>
        </p:spPr>
        <p:txBody>
          <a:bodyPr>
            <a:normAutofit/>
          </a:bodyPr>
          <a:lstStyle/>
          <a:p>
            <a:r>
              <a:rPr lang="pt-PT" sz="2000" b="1">
                <a:effectLst/>
                <a:latin typeface="LMSans10"/>
              </a:rPr>
              <a:t>Login</a:t>
            </a:r>
            <a:r>
              <a:rPr lang="pt-PT" sz="2000">
                <a:effectLst/>
                <a:latin typeface="LMSans10"/>
              </a:rPr>
              <a:t>: </a:t>
            </a:r>
          </a:p>
          <a:p>
            <a:pPr lvl="1"/>
            <a:r>
              <a:rPr lang="pt-PT" sz="1800">
                <a:effectLst/>
                <a:latin typeface="LMSans10"/>
              </a:rPr>
              <a:t>recolher as informações do utilizador,</a:t>
            </a:r>
          </a:p>
          <a:p>
            <a:pPr lvl="1"/>
            <a:r>
              <a:rPr lang="pt-PT" sz="1800">
                <a:effectLst/>
                <a:latin typeface="LMSans10"/>
              </a:rPr>
              <a:t>verificar que privilégios o mesmo tem no sistema;</a:t>
            </a:r>
            <a:endParaRPr lang="pt-PT" sz="1800"/>
          </a:p>
          <a:p>
            <a:r>
              <a:rPr lang="pt-PT" sz="2000" b="1">
                <a:effectLst/>
                <a:latin typeface="LMSans10"/>
              </a:rPr>
              <a:t>Homepage</a:t>
            </a:r>
            <a:r>
              <a:rPr lang="pt-PT" sz="2000">
                <a:effectLst/>
                <a:latin typeface="LMSans10"/>
              </a:rPr>
              <a:t> </a:t>
            </a:r>
            <a:r>
              <a:rPr lang="pt-PT" sz="2000" b="1">
                <a:effectLst/>
                <a:latin typeface="LMSans10"/>
              </a:rPr>
              <a:t>Administrador</a:t>
            </a:r>
            <a:r>
              <a:rPr lang="pt-PT" sz="2000">
                <a:effectLst/>
                <a:latin typeface="LMSans10"/>
              </a:rPr>
              <a:t>: </a:t>
            </a:r>
          </a:p>
          <a:p>
            <a:pPr lvl="1"/>
            <a:r>
              <a:rPr lang="pt-PT" sz="1800">
                <a:effectLst/>
                <a:latin typeface="LMSans10"/>
              </a:rPr>
              <a:t>visão geral dos leilões futuros, </a:t>
            </a:r>
          </a:p>
          <a:p>
            <a:pPr lvl="1"/>
            <a:r>
              <a:rPr lang="pt-PT" sz="1800">
                <a:effectLst/>
                <a:latin typeface="LMSans10"/>
              </a:rPr>
              <a:t>opções para edição e gestão dos mesmos,</a:t>
            </a:r>
          </a:p>
          <a:p>
            <a:pPr lvl="1"/>
            <a:r>
              <a:rPr lang="pt-PT" sz="1800">
                <a:effectLst/>
                <a:latin typeface="LMSans10"/>
              </a:rPr>
              <a:t>acesso às funcionalidades administrativas;</a:t>
            </a:r>
            <a:endParaRPr lang="pt-PT" sz="1800"/>
          </a:p>
          <a:p>
            <a:r>
              <a:rPr lang="pt-PT" sz="2000" b="1" err="1">
                <a:effectLst/>
                <a:latin typeface="LMSans10"/>
              </a:rPr>
              <a:t>Calendário</a:t>
            </a:r>
            <a:r>
              <a:rPr lang="pt-PT" sz="2000">
                <a:effectLst/>
                <a:latin typeface="LMSans10"/>
              </a:rPr>
              <a:t>: </a:t>
            </a:r>
          </a:p>
          <a:p>
            <a:pPr lvl="1"/>
            <a:r>
              <a:rPr lang="pt-PT" sz="1800">
                <a:effectLst/>
                <a:latin typeface="LMSans10"/>
              </a:rPr>
              <a:t>criação e edição de novos eventos,</a:t>
            </a:r>
          </a:p>
          <a:p>
            <a:pPr lvl="1"/>
            <a:r>
              <a:rPr lang="pt-PT" sz="1800">
                <a:effectLst/>
                <a:latin typeface="LMSans10"/>
              </a:rPr>
              <a:t> vista </a:t>
            </a:r>
            <a:r>
              <a:rPr lang="pt-PT" sz="1800">
                <a:latin typeface="LMSans10"/>
              </a:rPr>
              <a:t>ampliada de </a:t>
            </a:r>
            <a:r>
              <a:rPr lang="pt-PT" sz="1800">
                <a:effectLst/>
                <a:latin typeface="LMSans10"/>
              </a:rPr>
              <a:t>próximos eventos; </a:t>
            </a:r>
          </a:p>
          <a:p>
            <a:r>
              <a:rPr lang="pt-PT" sz="2000" b="1" err="1">
                <a:latin typeface="LMSans10"/>
              </a:rPr>
              <a:t>Leaderboard</a:t>
            </a:r>
            <a:r>
              <a:rPr lang="pt-PT" sz="2000">
                <a:latin typeface="LMSans10"/>
              </a:rPr>
              <a:t>: </a:t>
            </a:r>
          </a:p>
          <a:p>
            <a:pPr lvl="1"/>
            <a:r>
              <a:rPr lang="pt-PT" sz="1800">
                <a:latin typeface="LMSans10"/>
              </a:rPr>
              <a:t>editar a </a:t>
            </a:r>
            <a:r>
              <a:rPr lang="pt-PT" sz="1800" err="1">
                <a:latin typeface="LMSans10"/>
              </a:rPr>
              <a:t>leaderboard</a:t>
            </a:r>
            <a:r>
              <a:rPr lang="pt-PT" sz="1800">
                <a:latin typeface="LMSans10"/>
              </a:rPr>
              <a:t>, ou seja, remover membros que tenham sido banidos do sistema;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7238AF6F-C896-CAAC-20BF-F790633C01EE}"/>
              </a:ext>
            </a:extLst>
          </p:cNvPr>
          <p:cNvSpPr txBox="1">
            <a:spLocks/>
          </p:cNvSpPr>
          <p:nvPr/>
        </p:nvSpPr>
        <p:spPr>
          <a:xfrm>
            <a:off x="6096000" y="1401824"/>
            <a:ext cx="5257800" cy="5172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err="1">
                <a:latin typeface="LMSans10"/>
              </a:rPr>
              <a:t>Gestão</a:t>
            </a:r>
            <a:r>
              <a:rPr lang="pt-PT" sz="2000" b="1">
                <a:latin typeface="LMSans10"/>
              </a:rPr>
              <a:t> de utilizadores</a:t>
            </a:r>
            <a:r>
              <a:rPr lang="pt-PT" sz="2000">
                <a:latin typeface="LMSans10"/>
              </a:rPr>
              <a:t>: </a:t>
            </a:r>
          </a:p>
          <a:p>
            <a:pPr lvl="1"/>
            <a:r>
              <a:rPr lang="pt-PT" sz="1800">
                <a:latin typeface="LMSans10"/>
              </a:rPr>
              <a:t>verificar o status de utilizadores, </a:t>
            </a:r>
          </a:p>
          <a:p>
            <a:pPr lvl="1"/>
            <a:r>
              <a:rPr lang="pt-PT" sz="1800">
                <a:latin typeface="LMSans10"/>
              </a:rPr>
              <a:t>editar </a:t>
            </a:r>
            <a:r>
              <a:rPr lang="pt-PT" sz="1800" err="1">
                <a:latin typeface="LMSans10"/>
              </a:rPr>
              <a:t>definições</a:t>
            </a:r>
            <a:r>
              <a:rPr lang="pt-PT" sz="1800">
                <a:latin typeface="LMSans10"/>
              </a:rPr>
              <a:t> dos mesmos como os </a:t>
            </a:r>
            <a:r>
              <a:rPr lang="pt-PT" sz="1800" err="1">
                <a:latin typeface="LMSans10"/>
              </a:rPr>
              <a:t>privilégios</a:t>
            </a:r>
            <a:r>
              <a:rPr lang="pt-PT" sz="1800">
                <a:latin typeface="LMSans10"/>
              </a:rPr>
              <a:t> que o mesmo tem na plataforma.</a:t>
            </a:r>
          </a:p>
          <a:p>
            <a:pPr lvl="1"/>
            <a:endParaRPr lang="pt-PT" sz="1800">
              <a:latin typeface="LMSans10"/>
            </a:endParaRPr>
          </a:p>
          <a:p>
            <a:r>
              <a:rPr lang="pt-PT" sz="2000" b="1">
                <a:latin typeface="LMSans10"/>
              </a:rPr>
              <a:t>Páginas Adicionais</a:t>
            </a:r>
            <a:r>
              <a:rPr lang="pt-PT" sz="2000">
                <a:latin typeface="LMSans10"/>
              </a:rPr>
              <a:t>:</a:t>
            </a:r>
          </a:p>
          <a:p>
            <a:pPr lvl="1"/>
            <a:r>
              <a:rPr lang="pt-PT" sz="1800">
                <a:latin typeface="LMSans10"/>
              </a:rPr>
              <a:t>perfis de utilizadores, </a:t>
            </a:r>
          </a:p>
          <a:p>
            <a:pPr lvl="1"/>
            <a:r>
              <a:rPr lang="pt-PT" sz="1800">
                <a:latin typeface="LMSans10"/>
              </a:rPr>
              <a:t>detalhes de itens de leilão, </a:t>
            </a:r>
          </a:p>
          <a:p>
            <a:pPr lvl="1"/>
            <a:r>
              <a:rPr lang="pt-PT" sz="1800">
                <a:latin typeface="LMSans10"/>
              </a:rPr>
              <a:t>suporte ao cliente, </a:t>
            </a:r>
          </a:p>
          <a:p>
            <a:pPr lvl="1"/>
            <a:r>
              <a:rPr lang="pt-PT" sz="1800">
                <a:latin typeface="LMSans10"/>
              </a:rPr>
              <a:t>etc.;</a:t>
            </a:r>
          </a:p>
          <a:p>
            <a:pPr lvl="1"/>
            <a:endParaRPr lang="pt-PT" sz="1600">
              <a:latin typeface="LMSans10"/>
            </a:endParaRPr>
          </a:p>
          <a:p>
            <a:pPr marL="0" indent="0">
              <a:buNone/>
            </a:pP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Cada página será intuitiva e eficiente, assegurando uma navegação fácil para os utilizadores, com um design consistente em todo o sistema para uma experiência de utilizador coesa.</a:t>
            </a:r>
            <a:endParaRPr lang="pt-PT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6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649-836E-B7F4-9125-E257C06F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Extras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BE2CCA5-1BC4-A28D-DE0E-571AE7723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0316" cy="4351338"/>
          </a:xfrm>
        </p:spPr>
        <p:txBody>
          <a:bodyPr/>
          <a:lstStyle/>
          <a:p>
            <a:r>
              <a:rPr lang="pt-PT" sz="2000" b="1">
                <a:latin typeface="LMSans10"/>
              </a:rPr>
              <a:t>Páginas Adicionais</a:t>
            </a:r>
            <a:r>
              <a:rPr lang="pt-PT" sz="2000">
                <a:latin typeface="LMSans10"/>
              </a:rPr>
              <a:t>:</a:t>
            </a:r>
          </a:p>
          <a:p>
            <a:pPr lvl="1"/>
            <a:r>
              <a:rPr lang="pt-PT" sz="1800">
                <a:latin typeface="LMSans10"/>
              </a:rPr>
              <a:t>perfis de utilizadores, </a:t>
            </a:r>
          </a:p>
          <a:p>
            <a:pPr lvl="1"/>
            <a:r>
              <a:rPr lang="pt-PT" sz="1800">
                <a:latin typeface="LMSans10"/>
              </a:rPr>
              <a:t>detalhes de itens de leilão, </a:t>
            </a:r>
          </a:p>
          <a:p>
            <a:pPr lvl="1"/>
            <a:r>
              <a:rPr lang="pt-PT" sz="1800">
                <a:latin typeface="LMSans10"/>
              </a:rPr>
              <a:t>suporte ao cliente, </a:t>
            </a:r>
          </a:p>
          <a:p>
            <a:pPr lvl="1"/>
            <a:r>
              <a:rPr lang="pt-PT" sz="1800">
                <a:latin typeface="LMSans10"/>
              </a:rPr>
              <a:t>etc.;</a:t>
            </a:r>
          </a:p>
          <a:p>
            <a:pPr lvl="1"/>
            <a:endParaRPr lang="pt-PT" sz="1600">
              <a:latin typeface="LMSans10"/>
            </a:endParaRPr>
          </a:p>
          <a:p>
            <a:pPr marL="0" indent="0">
              <a:buNone/>
            </a:pP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Cada página será intuitiva e eficiente, assegurando uma navegação fácil para os utilizadores, com um design consistente em todo o sistema para uma experiência de utilizador coesa.</a:t>
            </a:r>
            <a:endParaRPr lang="pt-PT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Uma imagem com veículo, Veículo terrestre, preto e branco, carro&#10;&#10;Descrição gerada automaticamente">
            <a:extLst>
              <a:ext uri="{FF2B5EF4-FFF2-40B4-BE49-F238E27FC236}">
                <a16:creationId xmlns:a16="http://schemas.microsoft.com/office/drawing/2014/main" id="{1BB6DB95-C464-C385-E497-46BCE9AA2A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9319" y="0"/>
            <a:ext cx="4082521" cy="6858000"/>
          </a:xfrm>
          <a:prstGeom prst="rect">
            <a:avLst/>
          </a:prstGeom>
          <a:effectLst>
            <a:softEdge rad="149840"/>
          </a:effectLst>
        </p:spPr>
      </p:pic>
    </p:spTree>
    <p:extLst>
      <p:ext uri="{BB962C8B-B14F-4D97-AF65-F5344CB8AC3E}">
        <p14:creationId xmlns:p14="http://schemas.microsoft.com/office/powerpoint/2010/main" val="2323216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18969"/>
            <a:ext cx="7887789" cy="1908792"/>
          </a:xfrm>
        </p:spPr>
        <p:txBody>
          <a:bodyPr>
            <a:normAutofit/>
          </a:bodyPr>
          <a:lstStyle/>
          <a:p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Caracterização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das interfaces 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1">
            <a:extLst>
              <a:ext uri="{FF2B5EF4-FFF2-40B4-BE49-F238E27FC236}">
                <a16:creationId xmlns:a16="http://schemas.microsoft.com/office/drawing/2014/main" id="{E990E1A8-5445-912B-64FB-1EC6440CC1CA}"/>
              </a:ext>
            </a:extLst>
          </p:cNvPr>
          <p:cNvSpPr txBox="1">
            <a:spLocks/>
          </p:cNvSpPr>
          <p:nvPr/>
        </p:nvSpPr>
        <p:spPr>
          <a:xfrm>
            <a:off x="838198" y="960525"/>
            <a:ext cx="7887789" cy="190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 11">
            <a:extLst>
              <a:ext uri="{FF2B5EF4-FFF2-40B4-BE49-F238E27FC236}">
                <a16:creationId xmlns:a16="http://schemas.microsoft.com/office/drawing/2014/main" id="{6CAB547B-4EE9-9463-D477-A5AD7BB54931}"/>
              </a:ext>
            </a:extLst>
          </p:cNvPr>
          <p:cNvSpPr txBox="1">
            <a:spLocks/>
          </p:cNvSpPr>
          <p:nvPr/>
        </p:nvSpPr>
        <p:spPr>
          <a:xfrm>
            <a:off x="838198" y="1073365"/>
            <a:ext cx="7887789" cy="190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Login 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41BBE-8461-4567-9C7D-1D8692DD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2" y="1544625"/>
            <a:ext cx="7772400" cy="46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8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55879-A890-A2D8-96A3-06F03C051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F941E46F-6955-9E73-AC42-67F81E2A8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2548"/>
            <a:ext cx="7887789" cy="1908792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Homepage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1">
            <a:extLst>
              <a:ext uri="{FF2B5EF4-FFF2-40B4-BE49-F238E27FC236}">
                <a16:creationId xmlns:a16="http://schemas.microsoft.com/office/drawing/2014/main" id="{FAB60A6A-F43C-8CF3-2F46-653033D0F407}"/>
              </a:ext>
            </a:extLst>
          </p:cNvPr>
          <p:cNvSpPr txBox="1">
            <a:spLocks/>
          </p:cNvSpPr>
          <p:nvPr/>
        </p:nvSpPr>
        <p:spPr>
          <a:xfrm>
            <a:off x="838198" y="960525"/>
            <a:ext cx="7887789" cy="1908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75CC8-B38B-8FB5-D4B8-F775E6CE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1157271"/>
            <a:ext cx="7772400" cy="46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25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3A9DD-BFAC-F946-F964-FE936E58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Calendário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81205-59F6-2228-EF73-E305A1A7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097781"/>
            <a:ext cx="7772400" cy="46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1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Contextualização</a:t>
            </a: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sz="1800" b="0" i="0" u="none" strike="noStrike">
                <a:effectLst/>
                <a:latin typeface="Calibri"/>
                <a:ea typeface="Calibri"/>
                <a:cs typeface="Calibri"/>
              </a:rPr>
              <a:t>No dia 9 de maio de 2008, João Silva iniciou a atividade da </a:t>
            </a:r>
            <a:r>
              <a:rPr lang="pt-PT" sz="1800" b="0" i="0" u="none" strike="noStrike" err="1">
                <a:effectLst/>
                <a:latin typeface="Calibri"/>
                <a:ea typeface="Calibri"/>
                <a:cs typeface="Calibri"/>
              </a:rPr>
              <a:t>Lei-Lões</a:t>
            </a:r>
            <a:r>
              <a:rPr lang="pt-PT" sz="1800" b="0" i="0" u="none" strike="noStrike">
                <a:effectLst/>
                <a:latin typeface="Calibri"/>
                <a:ea typeface="Calibri"/>
                <a:cs typeface="Calibri"/>
              </a:rPr>
              <a:t>, voltada para o leilão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/>
                <a:ea typeface="Calibri"/>
                <a:cs typeface="Calibri"/>
              </a:rPr>
              <a:t>de carros clássicos e modernos ultra raros. Inicialmente a empresa focava-se apenas em leilões presenciais para um público específico do seu país.</a:t>
            </a:r>
          </a:p>
          <a:p>
            <a:r>
              <a:rPr lang="pt-PT" sz="1800" b="0" i="0" u="none" strike="noStrike">
                <a:effectLst/>
                <a:latin typeface="Calibri"/>
                <a:ea typeface="Calibri"/>
                <a:cs typeface="Calibri"/>
              </a:rPr>
              <a:t>Com o crescimento da </a:t>
            </a:r>
            <a:r>
              <a:rPr lang="pt-PT" sz="1800" b="0" i="0" u="none" strike="noStrike" err="1">
                <a:effectLst/>
                <a:latin typeface="Calibri"/>
                <a:ea typeface="Calibri"/>
                <a:cs typeface="Calibri"/>
              </a:rPr>
              <a:t>Lei-Lões</a:t>
            </a:r>
            <a:r>
              <a:rPr lang="pt-PT" sz="1800" b="0" i="0" u="none" strike="noStrike">
                <a:effectLst/>
                <a:latin typeface="Calibri"/>
                <a:ea typeface="Calibri"/>
                <a:cs typeface="Calibri"/>
              </a:rPr>
              <a:t> foi necessário lançar uma plataforma para atender </a:t>
            </a:r>
            <a:r>
              <a:rPr lang="pt-PT" sz="1800">
                <a:latin typeface="Calibri"/>
                <a:ea typeface="Calibri"/>
                <a:cs typeface="Calibri"/>
              </a:rPr>
              <a:t>à demanda de</a:t>
            </a:r>
            <a:r>
              <a:rPr lang="pt-PT" sz="1800" b="0" i="0" u="none" strike="noStrike">
                <a:effectLst/>
                <a:latin typeface="Calibri"/>
                <a:ea typeface="Calibri"/>
                <a:cs typeface="Calibri"/>
              </a:rPr>
              <a:t> alguns colecionadores. Contudo, com o passar do tempo, a empresa do senhor João ganhou visibilidade e </a:t>
            </a:r>
            <a:r>
              <a:rPr lang="pt-PT" sz="1800">
                <a:latin typeface="Calibri"/>
                <a:ea typeface="Calibri"/>
                <a:cs typeface="Calibri"/>
              </a:rPr>
              <a:t>houve </a:t>
            </a:r>
            <a:r>
              <a:rPr lang="pt-PT" sz="1800" b="0" i="0" u="none" strike="noStrike">
                <a:effectLst/>
                <a:latin typeface="Calibri"/>
                <a:ea typeface="Calibri"/>
                <a:cs typeface="Calibri"/>
              </a:rPr>
              <a:t>uma procura de público internacional de apaixonados por carros que </a:t>
            </a:r>
            <a:r>
              <a:rPr lang="pt-PT" sz="1800">
                <a:latin typeface="Calibri"/>
                <a:ea typeface="Calibri"/>
                <a:cs typeface="Calibri"/>
              </a:rPr>
              <a:t>precisava</a:t>
            </a:r>
            <a:r>
              <a:rPr lang="pt-PT" sz="1800" b="0" i="0" u="none" strike="noStrike">
                <a:effectLst/>
                <a:latin typeface="Calibri"/>
                <a:ea typeface="Calibri"/>
                <a:cs typeface="Calibri"/>
              </a:rPr>
              <a:t> de ser satisfeita.</a:t>
            </a:r>
            <a:r>
              <a:rPr lang="pt-PT" sz="1800">
                <a:latin typeface="Calibri"/>
                <a:ea typeface="Calibri"/>
                <a:cs typeface="Calibri"/>
              </a:rPr>
              <a:t> </a:t>
            </a:r>
            <a:endParaRPr lang="pt-PT" sz="1800" b="0" i="0" u="none" strike="noStrike">
              <a:effectLst/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r>
              <a:rPr lang="pt-PT" sz="1800" b="0" i="0" u="none" strike="noStrike">
                <a:effectLst/>
                <a:latin typeface="Calibri"/>
                <a:ea typeface="Calibri"/>
                <a:cs typeface="Calibri"/>
              </a:rPr>
              <a:t>O novo objetivo da empresa é globalizar os seus leilões e o passo lógico a seguir é a criação de uma aplicação, em que os utilizadores poderão participar nos leilões a partir de casa, contudo, os leilões presenciais têm agora uma exclusividade acrescida.</a:t>
            </a:r>
            <a:endParaRPr lang="pt-PT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991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A8D4A-F914-C96B-855E-7A50881E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Leilão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49B4-7B48-9E8C-E86D-BC77C15F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097781"/>
            <a:ext cx="7772400" cy="46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ACA6-D211-4160-F20C-DE46FC842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90A52-58A7-363D-ABC9-54E5CEB0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Administrador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D9E-5505-BAA5-9665-1054F3306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37"/>
            <a:ext cx="7772400" cy="4662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C9EE1-24CD-E082-E985-185EE0C1B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966125"/>
            <a:ext cx="7772400" cy="4662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F85EA-F1B5-D6B9-0FCC-13A4F5D31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551700"/>
            <a:ext cx="7772400" cy="46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9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24DA8-ECD7-CAFB-940E-41E5CD0E6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3574579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CCB05-5D85-84CD-09DD-5D817DE8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1049000" cy="1325563"/>
          </a:xfrm>
        </p:spPr>
        <p:txBody>
          <a:bodyPr>
            <a:normAutofit fontScale="90000"/>
          </a:bodyPr>
          <a:lstStyle/>
          <a:p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Apresentação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descrição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do processo de </a:t>
            </a:r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implementação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realizado 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9237BB-9400-EDA4-04A5-24FADEDE1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69" y="1825625"/>
            <a:ext cx="10515600" cy="5032375"/>
          </a:xfrm>
        </p:spPr>
        <p:txBody>
          <a:bodyPr>
            <a:normAutofit/>
          </a:bodyPr>
          <a:lstStyle/>
          <a:p>
            <a:r>
              <a:rPr lang="pt-PT" sz="2400" b="1"/>
              <a:t>Etapa 1: Implementação da Base de Dados e API</a:t>
            </a:r>
          </a:p>
          <a:p>
            <a:pPr lvl="1"/>
            <a:r>
              <a:rPr lang="pt-PT" sz="2000"/>
              <a:t>Prioridade na armazenagem e comunicação de dados.</a:t>
            </a:r>
          </a:p>
          <a:p>
            <a:pPr lvl="1"/>
            <a:r>
              <a:rPr lang="pt-PT" sz="2000"/>
              <a:t>Fundação estabelecida para o funcionamento </a:t>
            </a:r>
            <a:r>
              <a:rPr lang="pt-PT" sz="2000" err="1"/>
              <a:t>correcto</a:t>
            </a:r>
            <a:r>
              <a:rPr lang="pt-PT" sz="2000"/>
              <a:t> da aplicação.</a:t>
            </a:r>
          </a:p>
          <a:p>
            <a:r>
              <a:rPr lang="pt-PT" sz="2400" b="1"/>
              <a:t>Etapa 2: Desenvolvimento da Lógica de Negócio e API Correspondente</a:t>
            </a:r>
          </a:p>
          <a:p>
            <a:pPr lvl="1"/>
            <a:r>
              <a:rPr lang="pt-PT" sz="2000"/>
              <a:t>Criação de métodos de lógica de negócio, validações e processamento de dados.</a:t>
            </a:r>
          </a:p>
          <a:p>
            <a:pPr lvl="1"/>
            <a:r>
              <a:rPr lang="pt-PT" sz="2000"/>
              <a:t>Foco em garantir a funcionalidade adequada da aplicação.</a:t>
            </a:r>
          </a:p>
          <a:p>
            <a:r>
              <a:rPr lang="pt-PT" sz="2400" b="1"/>
              <a:t>Desenvolvimento Paralelo da Interface Gráfica</a:t>
            </a:r>
          </a:p>
          <a:p>
            <a:pPr lvl="1"/>
            <a:r>
              <a:rPr lang="pt-PT" sz="2000"/>
              <a:t>Integração contínua com a lógica de negócio.</a:t>
            </a:r>
          </a:p>
          <a:p>
            <a:pPr lvl="1"/>
            <a:r>
              <a:rPr lang="pt-PT" sz="2000"/>
              <a:t>Ajustes com base nas necessidades da interface gráfica.</a:t>
            </a:r>
          </a:p>
          <a:p>
            <a:r>
              <a:rPr lang="pt-PT" sz="2400" b="1"/>
              <a:t>Integração Final e Verificação</a:t>
            </a:r>
          </a:p>
          <a:p>
            <a:pPr lvl="1"/>
            <a:r>
              <a:rPr lang="pt-PT" sz="2000"/>
              <a:t>Confirmação de que a base de dados, lógica de negócio e interface gráfica estão a funcionar e a comunicar-se eficientemente.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9605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48EF9-6824-4F62-B9DA-002D67B8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Apresentação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serviços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implementados e estrutura final da </a:t>
            </a:r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aplicação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C617F4D-31F2-1708-AD59-9C0345966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sz="2600">
                <a:effectLst/>
                <a:latin typeface="LMSans10"/>
              </a:rPr>
              <a:t>Durante a fase de </a:t>
            </a:r>
            <a:r>
              <a:rPr lang="pt-PT" sz="2600" err="1">
                <a:effectLst/>
                <a:latin typeface="LMSans10"/>
              </a:rPr>
              <a:t>implementação</a:t>
            </a:r>
            <a:r>
              <a:rPr lang="pt-PT" sz="2600">
                <a:effectLst/>
                <a:latin typeface="LMSans10"/>
              </a:rPr>
              <a:t> da </a:t>
            </a:r>
            <a:r>
              <a:rPr lang="pt-PT" sz="2600" err="1">
                <a:effectLst/>
                <a:latin typeface="LMSans10"/>
              </a:rPr>
              <a:t>aplicação</a:t>
            </a:r>
            <a:r>
              <a:rPr lang="pt-PT" sz="2600">
                <a:effectLst/>
                <a:latin typeface="LMSans10"/>
              </a:rPr>
              <a:t>, a equipa de desenvolvimento </a:t>
            </a:r>
            <a:r>
              <a:rPr lang="pt-PT" sz="2600" err="1">
                <a:effectLst/>
                <a:latin typeface="LMSans10"/>
              </a:rPr>
              <a:t>esforçou-se</a:t>
            </a:r>
            <a:r>
              <a:rPr lang="pt-PT" sz="2600">
                <a:effectLst/>
                <a:latin typeface="LMSans10"/>
              </a:rPr>
              <a:t> para que, no final, se conseguisse obter um software semelhante ao que foi planeado nas fases anteriores. Apesar da </a:t>
            </a:r>
            <a:r>
              <a:rPr lang="pt-PT" sz="2600" err="1">
                <a:effectLst/>
                <a:latin typeface="LMSans10"/>
              </a:rPr>
              <a:t>alteração</a:t>
            </a:r>
            <a:r>
              <a:rPr lang="pt-PT" sz="2600">
                <a:effectLst/>
                <a:latin typeface="LMSans10"/>
              </a:rPr>
              <a:t> do modelo inicialmente estabelecido, consideramos que houve consciência crítica e </a:t>
            </a:r>
            <a:r>
              <a:rPr lang="pt-PT" sz="2600" err="1">
                <a:effectLst/>
                <a:latin typeface="LMSans10"/>
              </a:rPr>
              <a:t>noção</a:t>
            </a:r>
            <a:r>
              <a:rPr lang="pt-PT" sz="2600">
                <a:effectLst/>
                <a:latin typeface="LMSans10"/>
              </a:rPr>
              <a:t> do impacto que isso traria à plataforma. </a:t>
            </a:r>
            <a:endParaRPr lang="pt-PT" sz="2600"/>
          </a:p>
          <a:p>
            <a:pPr marL="0" indent="0"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8825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9791F-9EB5-AD6A-4CAB-113BFE44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Análise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avaliação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pt-PT" err="1">
                <a:latin typeface="Calibri" panose="020F0502020204030204" pitchFamily="34" charset="0"/>
                <a:cs typeface="Calibri" panose="020F0502020204030204" pitchFamily="34" charset="0"/>
              </a:rPr>
              <a:t>aplicação</a:t>
            </a:r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 desenvolvida 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A704E5-4B8A-5D03-7CFB-3BC07D7A8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02159"/>
            <a:ext cx="10515600" cy="4351338"/>
          </a:xfrm>
        </p:spPr>
        <p:txBody>
          <a:bodyPr>
            <a:normAutofit/>
          </a:bodyPr>
          <a:lstStyle/>
          <a:p>
            <a:r>
              <a:rPr lang="pt-PT" b="1"/>
              <a:t>Administrador</a:t>
            </a:r>
            <a:r>
              <a:rPr lang="pt-PT"/>
              <a:t>:</a:t>
            </a:r>
          </a:p>
          <a:p>
            <a:pPr lvl="1"/>
            <a:r>
              <a:rPr lang="pt-PT"/>
              <a:t>Promover utilizadores;</a:t>
            </a:r>
          </a:p>
          <a:p>
            <a:pPr lvl="1"/>
            <a:r>
              <a:rPr lang="pt-PT"/>
              <a:t>Criar leilões;</a:t>
            </a:r>
          </a:p>
          <a:p>
            <a:pPr lvl="1"/>
            <a:r>
              <a:rPr lang="pt-PT"/>
              <a:t>Editar leilões;</a:t>
            </a:r>
          </a:p>
          <a:p>
            <a:pPr lvl="1"/>
            <a:r>
              <a:rPr lang="pt-PT"/>
              <a:t>Gestão de clientes;</a:t>
            </a:r>
          </a:p>
          <a:p>
            <a:pPr lvl="1"/>
            <a:r>
              <a:rPr lang="pt-PT"/>
              <a:t>Moderação de leilões.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13150111-857A-5836-71E4-49EBCADDB07F}"/>
              </a:ext>
            </a:extLst>
          </p:cNvPr>
          <p:cNvSpPr txBox="1">
            <a:spLocks/>
          </p:cNvSpPr>
          <p:nvPr/>
        </p:nvSpPr>
        <p:spPr>
          <a:xfrm>
            <a:off x="838200" y="12883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2400"/>
              <a:t>Tendo em conta os requisitos funcionais e os use cases estabelecidos na </a:t>
            </a:r>
            <a:r>
              <a:rPr lang="pt-PT" sz="2400" err="1"/>
              <a:t>especificação</a:t>
            </a:r>
            <a:r>
              <a:rPr lang="pt-PT" sz="2400"/>
              <a:t>, a </a:t>
            </a:r>
            <a:r>
              <a:rPr lang="pt-PT" sz="2400" err="1"/>
              <a:t>aplicação</a:t>
            </a:r>
            <a:r>
              <a:rPr lang="pt-PT" sz="2400"/>
              <a:t> deveria proporcionar aos utilizadores uma </a:t>
            </a:r>
            <a:r>
              <a:rPr lang="pt-PT" sz="2400" err="1"/>
              <a:t>série</a:t>
            </a:r>
            <a:r>
              <a:rPr lang="pt-PT" sz="2400"/>
              <a:t> de funcionalidades relevantes, a saber: </a:t>
            </a:r>
          </a:p>
          <a:p>
            <a:r>
              <a:rPr lang="pt-PT" b="1"/>
              <a:t>Cliente</a:t>
            </a:r>
            <a:r>
              <a:rPr lang="pt-PT"/>
              <a:t>:</a:t>
            </a:r>
          </a:p>
          <a:p>
            <a:pPr lvl="1"/>
            <a:r>
              <a:rPr lang="pt-PT"/>
              <a:t>Participar em leilões;</a:t>
            </a:r>
          </a:p>
          <a:p>
            <a:pPr lvl="1"/>
            <a:r>
              <a:rPr lang="pt-PT"/>
              <a:t>Fazer lances;</a:t>
            </a:r>
          </a:p>
          <a:p>
            <a:pPr lvl="1"/>
            <a:r>
              <a:rPr lang="pt-PT"/>
              <a:t>Visualizar calendário de leilões;</a:t>
            </a:r>
          </a:p>
          <a:p>
            <a:pPr lvl="1"/>
            <a:r>
              <a:rPr lang="pt-PT"/>
              <a:t>Comprar bilhete premium;</a:t>
            </a:r>
          </a:p>
          <a:p>
            <a:pPr lvl="1"/>
            <a:r>
              <a:rPr lang="pt-PT"/>
              <a:t>Visualizar </a:t>
            </a:r>
            <a:r>
              <a:rPr lang="pt-PT" err="1"/>
              <a:t>Leaderboard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750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ECAD7-D8E9-B8F0-0E77-B2400A40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Conclusões e trabalho futuro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31D8EC3-1AA7-F134-81AB-58429BAA4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/>
              <a:t>O projeto iniciou com a definição de objetivos e análise de viabilidade, seguido pela especificação detalhada do sistema, incluindo requisitos e diagramas UML. Na implementação, algumas funcionalidades foram adaptadas devido a limitações de tempo. Apesar dos desafios, o projeto foi bem-sucedido e trouxe aprendizagens significativas. Futuramente, tentaríamos completar funcionalidades pendentes e expandir com novas características para atender ao crescimento dos utilizadores.</a:t>
            </a:r>
          </a:p>
        </p:txBody>
      </p:sp>
    </p:spTree>
    <p:extLst>
      <p:ext uri="{BB962C8B-B14F-4D97-AF65-F5344CB8AC3E}">
        <p14:creationId xmlns:p14="http://schemas.microsoft.com/office/powerpoint/2010/main" val="845283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1C1D8-617F-2EA0-DCC7-8CDD998A9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0750" y="2716317"/>
            <a:ext cx="6970806" cy="800021"/>
          </a:xfrm>
        </p:spPr>
        <p:txBody>
          <a:bodyPr>
            <a:normAutofit/>
          </a:bodyPr>
          <a:lstStyle/>
          <a:p>
            <a:pPr algn="l"/>
            <a:r>
              <a:rPr lang="pt-PT" sz="4000" b="1">
                <a:solidFill>
                  <a:srgbClr val="A11A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Laboratórios de Informática IV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93ADFA-6EC4-0DA1-6B40-1A197988C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0750" y="3425866"/>
            <a:ext cx="2876523" cy="488839"/>
          </a:xfrm>
        </p:spPr>
        <p:txBody>
          <a:bodyPr/>
          <a:lstStyle/>
          <a:p>
            <a:pPr algn="l"/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Trabalho Prático</a:t>
            </a:r>
          </a:p>
        </p:txBody>
      </p:sp>
      <p:pic>
        <p:nvPicPr>
          <p:cNvPr id="5" name="Imagem 4" descr="Uma imagem com símbolo, texto, captura de ecrã, Tipo de letra&#10;&#10;Descrição gerada automaticamente">
            <a:extLst>
              <a:ext uri="{FF2B5EF4-FFF2-40B4-BE49-F238E27FC236}">
                <a16:creationId xmlns:a16="http://schemas.microsoft.com/office/drawing/2014/main" id="{4DBFF9C7-B4A4-1916-EACD-FAE22E9C3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62"/>
          <a:stretch/>
        </p:blipFill>
        <p:spPr>
          <a:xfrm>
            <a:off x="861809" y="2867818"/>
            <a:ext cx="2249289" cy="11223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44A1DCE-7DD9-7C75-BCB5-7433022BD484}"/>
              </a:ext>
            </a:extLst>
          </p:cNvPr>
          <p:cNvSpPr txBox="1"/>
          <p:nvPr/>
        </p:nvSpPr>
        <p:spPr>
          <a:xfrm>
            <a:off x="3970750" y="4224243"/>
            <a:ext cx="4597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>
                <a:solidFill>
                  <a:srgbClr val="0099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Grupo 16</a:t>
            </a:r>
          </a:p>
          <a:p>
            <a:endParaRPr lang="pt-PT" sz="2000" b="1">
              <a:solidFill>
                <a:srgbClr val="0099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Diogo Gonçalves(a101919)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Diogo Neto(a98197)</a:t>
            </a:r>
          </a:p>
          <a:p>
            <a: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  <a:t>Guilherme Oliveira (a95021)</a:t>
            </a:r>
            <a:br>
              <a:rPr lang="pt-PT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Paulo Oliveira(a93222)</a:t>
            </a: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F785BD-4C6B-CE22-A7F2-70E14917C5F8}"/>
              </a:ext>
            </a:extLst>
          </p:cNvPr>
          <p:cNvSpPr txBox="1"/>
          <p:nvPr/>
        </p:nvSpPr>
        <p:spPr>
          <a:xfrm>
            <a:off x="3970749" y="1391116"/>
            <a:ext cx="57130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Licenciatura em Engenharia Informática</a:t>
            </a:r>
            <a:endParaRPr lang="pt-PT" sz="200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Universidade do Minho </a:t>
            </a:r>
            <a:endParaRPr lang="pt-PT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C6F5B9D-A6A3-F45F-EB1B-FFE7F6FEA36B}"/>
              </a:ext>
            </a:extLst>
          </p:cNvPr>
          <p:cNvSpPr txBox="1"/>
          <p:nvPr/>
        </p:nvSpPr>
        <p:spPr>
          <a:xfrm>
            <a:off x="861809" y="4024188"/>
            <a:ext cx="1392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>
                <a:latin typeface="Calibri" panose="020F0502020204030204" pitchFamily="34" charset="0"/>
                <a:cs typeface="Calibri" panose="020F0502020204030204" pitchFamily="34" charset="0"/>
              </a:rPr>
              <a:t>2023/2024</a:t>
            </a:r>
          </a:p>
        </p:txBody>
      </p:sp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AEF5A5D3-6861-F38E-6C39-A7C51D973428}"/>
              </a:ext>
            </a:extLst>
          </p:cNvPr>
          <p:cNvSpPr/>
          <p:nvPr/>
        </p:nvSpPr>
        <p:spPr>
          <a:xfrm rot="20170448">
            <a:off x="7772398" y="4293299"/>
            <a:ext cx="3144505" cy="1430631"/>
          </a:xfrm>
          <a:prstGeom prst="roundRect">
            <a:avLst>
              <a:gd name="adj" fmla="val 43408"/>
            </a:avLst>
          </a:prstGeom>
          <a:solidFill>
            <a:srgbClr val="009971"/>
          </a:solidFill>
          <a:ln>
            <a:solidFill>
              <a:srgbClr val="A11A1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5400"/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251338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778"/>
            <a:ext cx="10515600" cy="1325563"/>
          </a:xfrm>
        </p:spPr>
        <p:txBody>
          <a:bodyPr/>
          <a:lstStyle/>
          <a:p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Fundamentação</a:t>
            </a: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61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fim de acompanhar as mudanças digitais e atender a uma demanda maior, a criação de uma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aplicação de leilões online é fundamental. Abaixo estão algumas das razões que justificam a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criação de uma aplicação:</a:t>
            </a:r>
          </a:p>
          <a:p>
            <a:pPr marL="0" indent="0">
              <a:buNone/>
            </a:pPr>
            <a:endParaRPr lang="pt-PT" sz="1800" b="0" i="0" u="none" strike="noStrike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Alcance Global;</a:t>
            </a: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Disponibilidade 24/7;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Funcionalidades Inovadoras;</a:t>
            </a: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Eficiência Operacional;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Dados Analíticos;</a:t>
            </a: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Segurança.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8323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m veículo, roda, Veículo terrestre, Carro antigo&#10;&#10;Descrição gerada automaticamente">
            <a:extLst>
              <a:ext uri="{FF2B5EF4-FFF2-40B4-BE49-F238E27FC236}">
                <a16:creationId xmlns:a16="http://schemas.microsoft.com/office/drawing/2014/main" id="{B8680365-13AD-B755-0C69-3308F219A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855" r="1083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PT" sz="40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Motivação e Objetivos</a:t>
            </a:r>
            <a:endParaRPr lang="pt-PT" sz="4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000" b="0" i="0" u="none" strike="noStrike">
                <a:effectLst/>
                <a:latin typeface="Calibri"/>
                <a:ea typeface="Calibri"/>
                <a:cs typeface="Calibri"/>
              </a:rPr>
              <a:t>O principal objetivo é desenvolver um sistema de </a:t>
            </a:r>
            <a:r>
              <a:rPr lang="pt-PT" sz="2000">
                <a:latin typeface="Calibri"/>
                <a:ea typeface="Calibri"/>
                <a:cs typeface="Calibri"/>
              </a:rPr>
              <a:t>leilões</a:t>
            </a:r>
            <a:r>
              <a:rPr lang="pt-PT" sz="2000" b="0" i="0" u="none" strike="noStrike">
                <a:effectLst/>
                <a:latin typeface="Calibri"/>
                <a:ea typeface="Calibri"/>
                <a:cs typeface="Calibri"/>
              </a:rPr>
              <a:t> online, fácil de usar, de alta qualidade, confiável e seguro. Além disso, pretende-se reunir uma comunidade global de entusiastas </a:t>
            </a:r>
            <a:r>
              <a:rPr lang="pt-PT" sz="2000">
                <a:latin typeface="Calibri"/>
                <a:ea typeface="Calibri"/>
                <a:cs typeface="Calibri"/>
              </a:rPr>
              <a:t>automotivos</a:t>
            </a:r>
            <a:r>
              <a:rPr lang="pt-PT" sz="2000" b="0" i="0" u="none" strike="noStrike">
                <a:effectLst/>
                <a:latin typeface="Calibri"/>
                <a:ea typeface="Calibri"/>
                <a:cs typeface="Calibri"/>
              </a:rPr>
              <a:t> onde estes podem compartilhar a sua paixão e comprar carros clássicos ou modernos limitados.</a:t>
            </a:r>
            <a:endParaRPr lang="pt-PT" sz="2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62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Viabilidade</a:t>
            </a: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80712"/>
          </a:xfrm>
        </p:spPr>
        <p:txBody>
          <a:bodyPr>
            <a:noAutofit/>
          </a:bodyPr>
          <a:lstStyle/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análise de viabilidade do projeto para implementar o sistema de gestão de leilões para a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Empresa do Sr. João teve em conta diversos fatores.</a:t>
            </a:r>
          </a:p>
          <a:p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onto de vista técnico 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infraestrutura atual é adequada;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Financeiramente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é crucial ponderar os custos e benefícios associados à implementação do sistema;</a:t>
            </a:r>
          </a:p>
          <a:p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Investimento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10.000€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hardware e software,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5.000€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formação de equipa;</a:t>
            </a:r>
            <a:b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3.000€ 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 a integração dos sistemas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0" indent="0">
              <a:buNone/>
            </a:pP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		+/- 2.000€ 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manutenção anual;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enefícios esperados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edução de custos 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operacionais 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15%, equivalente a +/- 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10.000€ 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 ano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0" indent="0">
              <a:buNone/>
            </a:pP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              </a:t>
            </a:r>
            <a:r>
              <a:rPr lang="pt-PT" sz="1800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elhoria na eficiência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resultando num aumento da produtividade em 20%, o 			              equivalente à contratação de mais 5 funcionários</a:t>
            </a:r>
          </a:p>
          <a:p>
            <a:pPr marL="0" indent="0">
              <a:buNone/>
            </a:pPr>
            <a:r>
              <a:rPr lang="pt-PT" sz="1800" b="1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	              Aumento do nº mensal de leilões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em 30%.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81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0215"/>
            <a:ext cx="10515600" cy="1325563"/>
          </a:xfrm>
        </p:spPr>
        <p:txBody>
          <a:bodyPr/>
          <a:lstStyle/>
          <a:p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Ferramentas</a:t>
            </a: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466"/>
            <a:ext cx="10515600" cy="488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desenvolvimento deste projeto, utilizaremos diferentes aplicações, websites e </a:t>
            </a:r>
            <a:r>
              <a:rPr lang="pt-PT" sz="1800" b="0" i="0" u="none" strike="noStrike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para alcançar o modelo desejado. Entre elas temos:</a:t>
            </a:r>
          </a:p>
          <a:p>
            <a:r>
              <a:rPr lang="pt-PT" sz="1800" err="1">
                <a:latin typeface="Calibri" panose="020F0502020204030204" pitchFamily="34" charset="0"/>
                <a:cs typeface="Calibri" panose="020F0502020204030204" pitchFamily="34" charset="0"/>
              </a:rPr>
              <a:t>OverLeaf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Visual </a:t>
            </a:r>
            <a:r>
              <a:rPr lang="pt-PT" sz="1800" err="1">
                <a:latin typeface="Calibri" panose="020F0502020204030204" pitchFamily="34" charset="0"/>
                <a:cs typeface="Calibri" panose="020F0502020204030204" pitchFamily="34" charset="0"/>
              </a:rPr>
              <a:t>Paradigm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pt-PT" sz="1800" err="1">
                <a:latin typeface="Calibri" panose="020F0502020204030204" pitchFamily="34" charset="0"/>
                <a:cs typeface="Calibri" panose="020F0502020204030204" pitchFamily="34" charset="0"/>
              </a:rPr>
              <a:t>MySQLWorkbench</a:t>
            </a:r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PowerPoint;</a:t>
            </a: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SQL Server;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.NET C#;</a:t>
            </a: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Visual </a:t>
            </a:r>
            <a:r>
              <a:rPr lang="pt-PT" sz="1800" b="0" i="0" u="none" strike="noStrike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Studio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b="0" i="0" u="none" strike="noStrike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GitHub;</a:t>
            </a:r>
          </a:p>
        </p:txBody>
      </p:sp>
    </p:spTree>
    <p:extLst>
      <p:ext uri="{BB962C8B-B14F-4D97-AF65-F5344CB8AC3E}">
        <p14:creationId xmlns:p14="http://schemas.microsoft.com/office/powerpoint/2010/main" val="7973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7C103F5C-6355-8A2F-6358-B7490A5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891"/>
            <a:ext cx="10515600" cy="1325563"/>
          </a:xfrm>
        </p:spPr>
        <p:txBody>
          <a:bodyPr/>
          <a:lstStyle/>
          <a:p>
            <a:r>
              <a:rPr lang="pt-PT" b="0" i="0" u="none" strike="noStrike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Recursos Materiais</a:t>
            </a:r>
            <a:endParaRPr lang="pt-P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D713243B-75A6-FD99-6796-B0907434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03"/>
            <a:ext cx="10515600" cy="48807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pt-PT" sz="1800" b="0" i="0" u="none" strike="noStrike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pt-PT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800" b="1" i="0" u="none" strike="noStrike">
                <a:effectLst/>
                <a:latin typeface="Calibri"/>
                <a:cs typeface="Calibri"/>
              </a:rPr>
              <a:t>Criação da aplicação </a:t>
            </a:r>
            <a:r>
              <a:rPr lang="pt-PT" sz="1800" b="1" i="0" u="none" strike="noStrike">
                <a:effectLst/>
                <a:latin typeface="Calibri"/>
                <a:cs typeface="Calibri"/>
                <a:sym typeface="Wingdings" pitchFamily="2" charset="2"/>
              </a:rPr>
              <a:t>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divisão entre </a:t>
            </a:r>
            <a:r>
              <a:rPr lang="pt-PT" sz="1800" b="0" i="1" u="none" strike="noStrike" err="1">
                <a:effectLst/>
                <a:latin typeface="Calibri"/>
                <a:cs typeface="Calibri"/>
              </a:rPr>
              <a:t>frontend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 e </a:t>
            </a:r>
            <a:r>
              <a:rPr lang="pt-PT" sz="1800" b="0" i="1" u="none" strike="noStrike" err="1">
                <a:effectLst/>
                <a:latin typeface="Calibri"/>
                <a:cs typeface="Calibri"/>
              </a:rPr>
              <a:t>backend</a:t>
            </a:r>
            <a:r>
              <a:rPr lang="pt-PT" sz="1800" b="0" i="1" u="none" strike="noStrike">
                <a:effectLst/>
                <a:latin typeface="Calibri"/>
                <a:cs typeface="Calibri"/>
              </a:rPr>
              <a:t>;</a:t>
            </a:r>
            <a:endParaRPr lang="pt-PT" sz="1800" b="0" u="none" strike="noStrike">
              <a:effectLst/>
              <a:latin typeface="Calibri"/>
              <a:cs typeface="Calibri"/>
            </a:endParaRPr>
          </a:p>
          <a:p>
            <a:r>
              <a:rPr lang="pt-PT" sz="1800" b="1" i="0" u="none" strike="noStrike">
                <a:effectLst/>
                <a:latin typeface="Calibri"/>
                <a:cs typeface="Calibri"/>
              </a:rPr>
              <a:t>UI </a:t>
            </a:r>
            <a:r>
              <a:rPr lang="pt-PT" sz="1800" b="1" i="0" u="none" strike="noStrike">
                <a:effectLst/>
                <a:latin typeface="Calibri"/>
                <a:cs typeface="Calibri"/>
                <a:sym typeface="Wingdings" pitchFamily="2" charset="2"/>
              </a:rPr>
              <a:t> </a:t>
            </a:r>
            <a:r>
              <a:rPr lang="pt-PT" sz="1800" b="0" i="0" u="none" strike="noStrike">
                <a:effectLst/>
                <a:latin typeface="Calibri"/>
                <a:cs typeface="Calibri"/>
                <a:sym typeface="Wingdings" pitchFamily="2" charset="2"/>
              </a:rPr>
              <a:t>recorrer à </a:t>
            </a:r>
            <a:r>
              <a:rPr lang="pt-PT" sz="1800" b="0" i="0" u="none" strike="noStrike" err="1">
                <a:effectLst/>
                <a:latin typeface="Calibri"/>
                <a:cs typeface="Calibri"/>
              </a:rPr>
              <a:t>framework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 .NET utilizando C#, utilizando o padrão </a:t>
            </a:r>
            <a:r>
              <a:rPr lang="pt-PT" sz="1800" b="0" i="0" u="none" strike="noStrike" err="1">
                <a:effectLst/>
                <a:latin typeface="Calibri"/>
                <a:cs typeface="Calibri"/>
              </a:rPr>
              <a:t>Model-View-Controller</a:t>
            </a:r>
            <a:r>
              <a:rPr lang="pt-PT" sz="1800">
                <a:latin typeface="Calibri"/>
                <a:cs typeface="Calibri"/>
              </a:rPr>
              <a:t>;</a:t>
            </a:r>
            <a:endParaRPr lang="pt-PT" sz="1800" i="0">
              <a:latin typeface="Calibri"/>
              <a:cs typeface="Calibri"/>
            </a:endParaRPr>
          </a:p>
          <a:p>
            <a:r>
              <a:rPr lang="pt-PT" sz="1800" b="1">
                <a:latin typeface="Calibri"/>
                <a:cs typeface="Calibri"/>
              </a:rPr>
              <a:t>T</a:t>
            </a:r>
            <a:r>
              <a:rPr lang="pt-PT" sz="1800" b="1" i="0" u="none" strike="noStrike">
                <a:effectLst/>
                <a:latin typeface="Calibri"/>
                <a:cs typeface="Calibri"/>
              </a:rPr>
              <a:t>ornar a UI prática, responsiva e intuitiva </a:t>
            </a:r>
            <a:r>
              <a:rPr lang="pt-PT" sz="1800" b="1" i="0" u="none" strike="noStrike">
                <a:effectLst/>
                <a:latin typeface="Calibri"/>
                <a:cs typeface="Calibri"/>
                <a:sym typeface="Wingdings" pitchFamily="2" charset="2"/>
              </a:rPr>
              <a:t></a:t>
            </a:r>
            <a:r>
              <a:rPr lang="pt-PT" sz="1800" b="0" i="0" u="none" strike="noStrike">
                <a:effectLst/>
                <a:latin typeface="Calibri"/>
                <a:cs typeface="Calibri"/>
                <a:sym typeface="Wingdings" pitchFamily="2" charset="2"/>
              </a:rPr>
              <a:t> analisar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serviços concorrentes já existentes;</a:t>
            </a:r>
            <a:endParaRPr lang="pt-PT" sz="1800" b="0" u="none" strike="noStrike">
              <a:effectLst/>
              <a:latin typeface="Calibri"/>
              <a:cs typeface="Calibri"/>
            </a:endParaRPr>
          </a:p>
          <a:p>
            <a:r>
              <a:rPr lang="pt-PT" sz="1800" b="1" i="0" u="none" strike="noStrike">
                <a:effectLst/>
                <a:latin typeface="Calibri"/>
                <a:cs typeface="Calibri"/>
              </a:rPr>
              <a:t>Acesso </a:t>
            </a:r>
            <a:r>
              <a:rPr lang="pt-PT" sz="1800" b="1">
                <a:latin typeface="Calibri"/>
                <a:cs typeface="Calibri"/>
              </a:rPr>
              <a:t>à base </a:t>
            </a:r>
            <a:r>
              <a:rPr lang="pt-PT" sz="1800" b="1" i="0" u="none" strike="noStrike">
                <a:effectLst/>
                <a:latin typeface="Calibri"/>
                <a:cs typeface="Calibri"/>
              </a:rPr>
              <a:t>de dados </a:t>
            </a:r>
            <a:r>
              <a:rPr lang="pt-PT" sz="1800" b="1" i="0" u="none" strike="noStrike">
                <a:effectLst/>
                <a:latin typeface="Calibri"/>
                <a:cs typeface="Calibri"/>
                <a:sym typeface="Wingdings" pitchFamily="2" charset="2"/>
              </a:rPr>
              <a:t></a:t>
            </a:r>
            <a:r>
              <a:rPr lang="pt-PT" sz="1800" b="0" i="0" u="none" strike="noStrike">
                <a:effectLst/>
                <a:latin typeface="Calibri"/>
                <a:cs typeface="Calibri"/>
                <a:sym typeface="Wingdings" pitchFamily="2" charset="2"/>
              </a:rPr>
              <a:t> </a:t>
            </a:r>
            <a:r>
              <a:rPr lang="pt-PT" sz="1800" b="0" i="0" u="none" strike="noStrike" err="1">
                <a:effectLst/>
                <a:latin typeface="Calibri"/>
                <a:cs typeface="Calibri"/>
              </a:rPr>
              <a:t>Entity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 Framework;</a:t>
            </a:r>
            <a:endParaRPr lang="pt-PT" sz="1800" b="0" i="0" u="none" strike="noStrike">
              <a:effectLst/>
              <a:latin typeface="Calibri"/>
              <a:cs typeface="Calibri"/>
              <a:sym typeface="Wingdings" pitchFamily="2" charset="2"/>
            </a:endParaRPr>
          </a:p>
          <a:p>
            <a:r>
              <a:rPr lang="pt-PT" sz="1800" b="1" i="0" u="none" strike="noStrike">
                <a:effectLst/>
                <a:latin typeface="Calibri"/>
                <a:cs typeface="Calibri"/>
              </a:rPr>
              <a:t>Armazenamento e gestão de dados </a:t>
            </a:r>
            <a:r>
              <a:rPr lang="pt-PT" sz="1800" b="1" i="0" u="none" strike="noStrike">
                <a:effectLst/>
                <a:latin typeface="Calibri"/>
                <a:cs typeface="Calibri"/>
                <a:sym typeface="Wingdings" pitchFamily="2" charset="2"/>
              </a:rPr>
              <a:t></a:t>
            </a:r>
            <a:r>
              <a:rPr lang="pt-PT" sz="1800" b="0" i="0" u="none" strike="noStrike">
                <a:effectLst/>
                <a:latin typeface="Calibri"/>
                <a:cs typeface="Calibri"/>
                <a:sym typeface="Wingdings" pitchFamily="2" charset="2"/>
              </a:rPr>
              <a:t>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Microsoft SQL</a:t>
            </a:r>
            <a:r>
              <a:rPr lang="pt-PT" sz="1800">
                <a:latin typeface="Calibri"/>
                <a:cs typeface="Calibri"/>
              </a:rPr>
              <a:t>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Server;</a:t>
            </a:r>
            <a:endParaRPr lang="pt-PT" sz="1800" b="0" u="none" strike="noStrike">
              <a:effectLst/>
              <a:latin typeface="Calibri"/>
              <a:cs typeface="Calibri"/>
            </a:endParaRPr>
          </a:p>
          <a:p>
            <a:r>
              <a:rPr lang="pt-PT" sz="1800" b="1" i="0" u="none" strike="noStrike">
                <a:effectLst/>
                <a:latin typeface="Calibri"/>
                <a:cs typeface="Calibri"/>
              </a:rPr>
              <a:t>IDE </a:t>
            </a:r>
            <a:r>
              <a:rPr lang="pt-PT" sz="1800" b="1" i="0" u="none" strike="noStrike">
                <a:effectLst/>
                <a:latin typeface="Calibri"/>
                <a:cs typeface="Calibri"/>
                <a:sym typeface="Wingdings" pitchFamily="2" charset="2"/>
              </a:rPr>
              <a:t>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Visual </a:t>
            </a:r>
            <a:r>
              <a:rPr lang="pt-PT" sz="1800" b="0" i="0" u="none" strike="noStrike" err="1">
                <a:effectLst/>
                <a:latin typeface="Calibri"/>
                <a:cs typeface="Calibri"/>
              </a:rPr>
              <a:t>Studio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;</a:t>
            </a:r>
          </a:p>
          <a:p>
            <a:r>
              <a:rPr lang="pt-PT" sz="1800" b="1">
                <a:latin typeface="Calibri"/>
                <a:cs typeface="Calibri"/>
              </a:rPr>
              <a:t>L</a:t>
            </a:r>
            <a:r>
              <a:rPr lang="pt-PT" sz="1800" b="1" i="0" u="none" strike="noStrike">
                <a:effectLst/>
                <a:latin typeface="Calibri"/>
                <a:cs typeface="Calibri"/>
              </a:rPr>
              <a:t>inguagem de programação principal </a:t>
            </a:r>
            <a:r>
              <a:rPr lang="pt-PT" sz="1800" b="1" i="0" u="none" strike="noStrike">
                <a:effectLst/>
                <a:latin typeface="Calibri"/>
                <a:cs typeface="Calibri"/>
                <a:sym typeface="Wingdings" pitchFamily="2" charset="2"/>
              </a:rPr>
              <a:t></a:t>
            </a:r>
            <a:r>
              <a:rPr lang="pt-PT" sz="1800" b="1" i="0" u="none" strike="noStrike">
                <a:effectLst/>
                <a:latin typeface="Calibri"/>
                <a:cs typeface="Calibri"/>
              </a:rPr>
              <a:t>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C#;</a:t>
            </a:r>
            <a:endParaRPr lang="pt-PT" sz="1800" i="0">
              <a:latin typeface="Calibri"/>
              <a:cs typeface="Calibri"/>
            </a:endParaRPr>
          </a:p>
          <a:p>
            <a:r>
              <a:rPr lang="pt-PT" sz="1800" b="1" i="0" u="none" strike="noStrike">
                <a:effectLst/>
                <a:latin typeface="Calibri"/>
                <a:cs typeface="Calibri"/>
              </a:rPr>
              <a:t>Partilha e gestão de código </a:t>
            </a:r>
            <a:r>
              <a:rPr lang="pt-PT" sz="1800" b="1" i="0" u="none" strike="noStrike">
                <a:effectLst/>
                <a:latin typeface="Calibri"/>
                <a:cs typeface="Calibri"/>
                <a:sym typeface="Wingdings" pitchFamily="2" charset="2"/>
              </a:rPr>
              <a:t></a:t>
            </a:r>
            <a:r>
              <a:rPr lang="pt-PT" sz="1800" b="1" i="0" u="none" strike="noStrike">
                <a:effectLst/>
                <a:latin typeface="Calibri"/>
                <a:cs typeface="Calibri"/>
              </a:rPr>
              <a:t> </a:t>
            </a:r>
            <a:r>
              <a:rPr lang="pt-PT" sz="1800" b="0" i="0" u="none" strike="noStrike">
                <a:effectLst/>
                <a:latin typeface="Calibri"/>
                <a:cs typeface="Calibri"/>
              </a:rPr>
              <a:t>GitHub.</a:t>
            </a:r>
            <a:endParaRPr lang="pt-PT" sz="1800" b="0" u="none" strike="noStrike"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447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2170</Words>
  <Application>Microsoft Macintosh PowerPoint</Application>
  <PresentationFormat>Widescreen</PresentationFormat>
  <Paragraphs>216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LMSans10</vt:lpstr>
      <vt:lpstr>Tema do Office</vt:lpstr>
      <vt:lpstr>Laboratórios de Informática IV</vt:lpstr>
      <vt:lpstr>Resumo</vt:lpstr>
      <vt:lpstr>Diagrama de Gantt</vt:lpstr>
      <vt:lpstr>Contextualização</vt:lpstr>
      <vt:lpstr>Fundamentação</vt:lpstr>
      <vt:lpstr>Motivação e Objetivos</vt:lpstr>
      <vt:lpstr>Viabilidade</vt:lpstr>
      <vt:lpstr>Ferramentas</vt:lpstr>
      <vt:lpstr>Recursos Materiais</vt:lpstr>
      <vt:lpstr>Levantamento e análise de requisitos</vt:lpstr>
      <vt:lpstr>Estratégia e método</vt:lpstr>
      <vt:lpstr>Alguns Requisitos Funcionais</vt:lpstr>
      <vt:lpstr>Requisitos Não Funcionais</vt:lpstr>
      <vt:lpstr>Validação dos Requisitos</vt:lpstr>
      <vt:lpstr>Especificação e Modelação do Software</vt:lpstr>
      <vt:lpstr>Apresentação geral da especificação</vt:lpstr>
      <vt:lpstr>Modelo de  Domínio</vt:lpstr>
      <vt:lpstr>Leilão</vt:lpstr>
      <vt:lpstr>Utilizador</vt:lpstr>
      <vt:lpstr>Lance e Bilhete Premium</vt:lpstr>
      <vt:lpstr>Carro</vt:lpstr>
      <vt:lpstr>Use  Cases</vt:lpstr>
      <vt:lpstr>Exemplo de especificação de um use case</vt:lpstr>
      <vt:lpstr>Diagrama de atividades dos clientes</vt:lpstr>
      <vt:lpstr>Diagrama de atividades dos funcionários</vt:lpstr>
      <vt:lpstr>Conceção do Sistema de Dados</vt:lpstr>
      <vt:lpstr>Modelo Lógico</vt:lpstr>
      <vt:lpstr>Dicionários de Dados</vt:lpstr>
      <vt:lpstr>Utilizador</vt:lpstr>
      <vt:lpstr>Lance</vt:lpstr>
      <vt:lpstr>Leilão</vt:lpstr>
      <vt:lpstr>Carro</vt:lpstr>
      <vt:lpstr>Esboço das Interfaces do Sistema  </vt:lpstr>
      <vt:lpstr>O sistema para os clientes  </vt:lpstr>
      <vt:lpstr>O sistema para os administradores  </vt:lpstr>
      <vt:lpstr>Extras</vt:lpstr>
      <vt:lpstr>Caracterização das interfaces  </vt:lpstr>
      <vt:lpstr>Homepage </vt:lpstr>
      <vt:lpstr>Calendário</vt:lpstr>
      <vt:lpstr>Leilão</vt:lpstr>
      <vt:lpstr>Administrador</vt:lpstr>
      <vt:lpstr>Implementação</vt:lpstr>
      <vt:lpstr>Apresentação e descrição do processo de implementação realizado  </vt:lpstr>
      <vt:lpstr>Apresentação dos serviços implementados e estrutura final da aplicação  </vt:lpstr>
      <vt:lpstr>Análise e avaliação da aplicação desenvolvida  </vt:lpstr>
      <vt:lpstr>Conclusões e trabalho futuro</vt:lpstr>
      <vt:lpstr>Laboratórios de Informática IV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Laboratórios de Informática IV</dc:title>
  <dc:creator>Guilherme Araújo de Oliveira</dc:creator>
  <cp:lastModifiedBy>Diogo do Rego Neto</cp:lastModifiedBy>
  <cp:revision>2</cp:revision>
  <dcterms:created xsi:type="dcterms:W3CDTF">2023-11-04T16:22:31Z</dcterms:created>
  <dcterms:modified xsi:type="dcterms:W3CDTF">2024-02-03T01:28:32Z</dcterms:modified>
</cp:coreProperties>
</file>